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1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1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15.xml" ContentType="application/vnd.openxmlformats-officedocument.drawingml.chart+xml"/>
  <Override PartName="/ppt/theme/themeOverride5.xml" ContentType="application/vnd.openxmlformats-officedocument.themeOverr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7.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23.xml" ContentType="application/vnd.openxmlformats-officedocument.drawingml.chart+xml"/>
  <Override PartName="/ppt/theme/themeOverride7.xml" ContentType="application/vnd.openxmlformats-officedocument.themeOverrid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37"/>
  </p:notesMasterIdLst>
  <p:handoutMasterIdLst>
    <p:handoutMasterId r:id="rId38"/>
  </p:handoutMasterIdLst>
  <p:sldIdLst>
    <p:sldId id="1408" r:id="rId5"/>
    <p:sldId id="1409" r:id="rId6"/>
    <p:sldId id="1410" r:id="rId7"/>
    <p:sldId id="1435" r:id="rId8"/>
    <p:sldId id="1417" r:id="rId9"/>
    <p:sldId id="1421" r:id="rId10"/>
    <p:sldId id="1433" r:id="rId11"/>
    <p:sldId id="1384" r:id="rId12"/>
    <p:sldId id="1422" r:id="rId13"/>
    <p:sldId id="1419" r:id="rId14"/>
    <p:sldId id="1420" r:id="rId15"/>
    <p:sldId id="1424" r:id="rId16"/>
    <p:sldId id="1426" r:id="rId17"/>
    <p:sldId id="1428" r:id="rId18"/>
    <p:sldId id="1431" r:id="rId19"/>
    <p:sldId id="1411" r:id="rId20"/>
    <p:sldId id="1418" r:id="rId21"/>
    <p:sldId id="1393" r:id="rId22"/>
    <p:sldId id="1394" r:id="rId23"/>
    <p:sldId id="1395" r:id="rId24"/>
    <p:sldId id="1412" r:id="rId25"/>
    <p:sldId id="1398" r:id="rId26"/>
    <p:sldId id="1397" r:id="rId27"/>
    <p:sldId id="1416" r:id="rId28"/>
    <p:sldId id="1413" r:id="rId29"/>
    <p:sldId id="1399" r:id="rId30"/>
    <p:sldId id="1402" r:id="rId31"/>
    <p:sldId id="1406" r:id="rId32"/>
    <p:sldId id="1414" r:id="rId33"/>
    <p:sldId id="1403" r:id="rId34"/>
    <p:sldId id="1404" r:id="rId35"/>
    <p:sldId id="1405" r:id="rId3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90" userDrawn="1">
          <p15:clr>
            <a:srgbClr val="A4A3A4"/>
          </p15:clr>
        </p15:guide>
        <p15:guide id="3" orient="horz" pos="27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DE0025"/>
    <a:srgbClr val="FF9999"/>
    <a:srgbClr val="243B60"/>
    <a:srgbClr val="005698"/>
    <a:srgbClr val="BD2632"/>
    <a:srgbClr val="FF470D"/>
    <a:srgbClr val="CC3300"/>
    <a:srgbClr val="41A3FF"/>
    <a:srgbClr val="03C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2" autoAdjust="0"/>
    <p:restoredTop sz="88832" autoAdjust="0"/>
  </p:normalViewPr>
  <p:slideViewPr>
    <p:cSldViewPr snapToGrid="0" snapToObjects="1">
      <p:cViewPr>
        <p:scale>
          <a:sx n="100" d="100"/>
          <a:sy n="100" d="100"/>
        </p:scale>
        <p:origin x="414" y="870"/>
      </p:cViewPr>
      <p:guideLst>
        <p:guide orient="horz" pos="119"/>
        <p:guide pos="90"/>
        <p:guide orient="horz" pos="272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0" d="100"/>
        <a:sy n="120" d="100"/>
      </p:scale>
      <p:origin x="0" y="0"/>
    </p:cViewPr>
  </p:sorterViewPr>
  <p:notesViewPr>
    <p:cSldViewPr snapToGrid="0" snapToObjects="1">
      <p:cViewPr varScale="1">
        <p:scale>
          <a:sx n="61" d="100"/>
          <a:sy n="61" d="100"/>
        </p:scale>
        <p:origin x="337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0.xml"/><Relationship Id="rId1" Type="http://schemas.microsoft.com/office/2011/relationships/chartStyle" Target="style2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47705081885221"/>
          <c:y val="7.9204126098411556E-2"/>
          <c:w val="0.52630151821837734"/>
          <c:h val="0.84159174780317691"/>
        </c:manualLayout>
      </c:layout>
      <c:barChart>
        <c:barDir val="bar"/>
        <c:grouping val="clustered"/>
        <c:varyColors val="0"/>
        <c:ser>
          <c:idx val="0"/>
          <c:order val="0"/>
          <c:tx>
            <c:strRef>
              <c:f>Sheet1!$B$1</c:f>
              <c:strCache>
                <c:ptCount val="1"/>
                <c:pt idx="0">
                  <c:v>Total</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Female</c:v>
                </c:pt>
                <c:pt idx="1">
                  <c:v>Male</c:v>
                </c:pt>
                <c:pt idx="2">
                  <c:v>Other  </c:v>
                </c:pt>
                <c:pt idx="3">
                  <c:v>Prefer not to disclose</c:v>
                </c:pt>
              </c:strCache>
            </c:strRef>
          </c:cat>
          <c:val>
            <c:numRef>
              <c:f>Sheet1!$B$2:$B$5</c:f>
              <c:numCache>
                <c:formatCode>0%</c:formatCode>
                <c:ptCount val="4"/>
                <c:pt idx="0">
                  <c:v>0.79368213228035533</c:v>
                </c:pt>
                <c:pt idx="1">
                  <c:v>0.1688055281342547</c:v>
                </c:pt>
                <c:pt idx="2">
                  <c:v>7.8973346495557709E-3</c:v>
                </c:pt>
                <c:pt idx="3">
                  <c:v>2.961500493583416E-2</c:v>
                </c:pt>
              </c:numCache>
            </c:numRef>
          </c:val>
          <c:extLst>
            <c:ext xmlns:c16="http://schemas.microsoft.com/office/drawing/2014/chart" uri="{C3380CC4-5D6E-409C-BE32-E72D297353CC}">
              <c16:uniqueId val="{00000000-39E3-4536-B8D7-33D5369977F8}"/>
            </c:ext>
          </c:extLst>
        </c:ser>
        <c:ser>
          <c:idx val="1"/>
          <c:order val="1"/>
          <c:tx>
            <c:strRef>
              <c:f>Sheet1!$C$1</c:f>
              <c:strCache>
                <c:ptCount val="1"/>
                <c:pt idx="0">
                  <c:v>East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Female</c:v>
                </c:pt>
                <c:pt idx="1">
                  <c:v>Male</c:v>
                </c:pt>
                <c:pt idx="2">
                  <c:v>Other  </c:v>
                </c:pt>
                <c:pt idx="3">
                  <c:v>Prefer not to disclose</c:v>
                </c:pt>
              </c:strCache>
            </c:strRef>
          </c:cat>
          <c:val>
            <c:numRef>
              <c:f>Sheet1!$C$2:$C$5</c:f>
              <c:numCache>
                <c:formatCode>0%</c:formatCode>
                <c:ptCount val="4"/>
                <c:pt idx="0">
                  <c:v>0.7734375</c:v>
                </c:pt>
                <c:pt idx="1">
                  <c:v>0.203125</c:v>
                </c:pt>
                <c:pt idx="2">
                  <c:v>7.8125E-3</c:v>
                </c:pt>
                <c:pt idx="3">
                  <c:v>1.5625E-2</c:v>
                </c:pt>
              </c:numCache>
            </c:numRef>
          </c:val>
          <c:extLst>
            <c:ext xmlns:c16="http://schemas.microsoft.com/office/drawing/2014/chart" uri="{C3380CC4-5D6E-409C-BE32-E72D297353CC}">
              <c16:uniqueId val="{00000001-39E3-4536-B8D7-33D5369977F8}"/>
            </c:ext>
          </c:extLst>
        </c:ser>
        <c:dLbls>
          <c:showLegendKey val="0"/>
          <c:showVal val="0"/>
          <c:showCatName val="0"/>
          <c:showSerName val="0"/>
          <c:showPercent val="0"/>
          <c:showBubbleSize val="0"/>
        </c:dLbls>
        <c:gapWidth val="68"/>
        <c:axId val="94029936"/>
        <c:axId val="94039536"/>
      </c:barChart>
      <c:catAx>
        <c:axId val="9402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1">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4039536"/>
        <c:crosses val="autoZero"/>
        <c:auto val="1"/>
        <c:lblAlgn val="ctr"/>
        <c:lblOffset val="100"/>
        <c:noMultiLvlLbl val="0"/>
      </c:catAx>
      <c:valAx>
        <c:axId val="94039536"/>
        <c:scaling>
          <c:orientation val="minMax"/>
        </c:scaling>
        <c:delete val="1"/>
        <c:axPos val="t"/>
        <c:numFmt formatCode="0%" sourceLinked="1"/>
        <c:majorTickMark val="none"/>
        <c:minorTickMark val="none"/>
        <c:tickLblPos val="nextTo"/>
        <c:crossAx val="9402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4.479973811554664E-2"/>
          <c:w val="0.84772524956513218"/>
          <c:h val="0.88352068089957869"/>
        </c:manualLayout>
      </c:layout>
      <c:barChart>
        <c:barDir val="bar"/>
        <c:grouping val="stacked"/>
        <c:varyColors val="0"/>
        <c:ser>
          <c:idx val="0"/>
          <c:order val="0"/>
          <c:tx>
            <c:strRef>
              <c:f>Sheet1!$B$1</c:f>
              <c:strCache>
                <c:ptCount val="1"/>
                <c:pt idx="0">
                  <c:v>Agree completely</c:v>
                </c:pt>
              </c:strCache>
            </c:strRef>
          </c:tx>
          <c:spPr>
            <a:solidFill>
              <a:schemeClr val="accent6">
                <a:lumMod val="75000"/>
              </a:schemeClr>
            </a:solidFill>
            <a:ln>
              <a:solidFill>
                <a:schemeClr val="bg1"/>
              </a:solidFill>
            </a:ln>
            <a:effectLst/>
          </c:spPr>
          <c:invertIfNegative val="0"/>
          <c:dLbls>
            <c:dLbl>
              <c:idx val="0"/>
              <c:layout>
                <c:manualLayout>
                  <c:x val="2.3079357727342834E-3"/>
                  <c:y val="-3.5275384342950108E-7"/>
                </c:manualLayout>
              </c:layout>
              <c:showLegendKey val="0"/>
              <c:showVal val="1"/>
              <c:showCatName val="0"/>
              <c:showSerName val="0"/>
              <c:showPercent val="0"/>
              <c:showBubbleSize val="0"/>
              <c:extLst>
                <c:ext xmlns:c15="http://schemas.microsoft.com/office/drawing/2012/chart" uri="{CE6537A1-D6FC-4f65-9D91-7224C49458BB}">
                  <c15:layout>
                    <c:manualLayout>
                      <c:w val="0.16664736760846069"/>
                      <c:h val="0.2018676199486531"/>
                    </c:manualLayout>
                  </c15:layout>
                </c:ext>
                <c:ext xmlns:c16="http://schemas.microsoft.com/office/drawing/2014/chart" uri="{C3380CC4-5D6E-409C-BE32-E72D297353CC}">
                  <c16:uniqueId val="{00000000-62F8-448E-8FAB-F8065F761FA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0.56000000000000005</c:v>
                </c:pt>
              </c:numCache>
            </c:numRef>
          </c:val>
          <c:extLst>
            <c:ext xmlns:c16="http://schemas.microsoft.com/office/drawing/2014/chart" uri="{C3380CC4-5D6E-409C-BE32-E72D297353CC}">
              <c16:uniqueId val="{00000001-62F8-448E-8FAB-F8065F761FA0}"/>
            </c:ext>
          </c:extLst>
        </c:ser>
        <c:ser>
          <c:idx val="1"/>
          <c:order val="1"/>
          <c:tx>
            <c:strRef>
              <c:f>Sheet1!$C$1</c:f>
              <c:strCache>
                <c:ptCount val="1"/>
                <c:pt idx="0">
                  <c:v>Agree somewhat</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c:v>
                </c:pt>
              </c:numCache>
            </c:numRef>
          </c:val>
          <c:extLst>
            <c:ext xmlns:c16="http://schemas.microsoft.com/office/drawing/2014/chart" uri="{C3380CC4-5D6E-409C-BE32-E72D297353CC}">
              <c16:uniqueId val="{00000002-62F8-448E-8FAB-F8065F761FA0}"/>
            </c:ext>
          </c:extLst>
        </c:ser>
        <c:ser>
          <c:idx val="2"/>
          <c:order val="2"/>
          <c:tx>
            <c:strRef>
              <c:f>Sheet1!$D$1</c:f>
              <c:strCache>
                <c:ptCount val="1"/>
                <c:pt idx="0">
                  <c:v>Disagree somewhat</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7.0000000000000007E-2</c:v>
                </c:pt>
              </c:numCache>
            </c:numRef>
          </c:val>
          <c:extLst>
            <c:ext xmlns:c16="http://schemas.microsoft.com/office/drawing/2014/chart" uri="{C3380CC4-5D6E-409C-BE32-E72D297353CC}">
              <c16:uniqueId val="{00000003-62F8-448E-8FAB-F8065F761FA0}"/>
            </c:ext>
          </c:extLst>
        </c:ser>
        <c:ser>
          <c:idx val="3"/>
          <c:order val="3"/>
          <c:tx>
            <c:strRef>
              <c:f>Sheet1!$E$1</c:f>
              <c:strCache>
                <c:ptCount val="1"/>
                <c:pt idx="0">
                  <c:v>Disagree completely</c:v>
                </c:pt>
              </c:strCache>
            </c:strRef>
          </c:tx>
          <c:spPr>
            <a:solidFill>
              <a:schemeClr val="bg1">
                <a:lumMod val="95000"/>
              </a:schemeClr>
            </a:solidFill>
            <a:ln>
              <a:solidFill>
                <a:schemeClr val="bg1"/>
              </a:solidFill>
            </a:ln>
            <a:effectLst/>
          </c:spPr>
          <c:invertIfNegative val="0"/>
          <c:dLbls>
            <c:dLbl>
              <c:idx val="0"/>
              <c:layout>
                <c:manualLayout>
                  <c:x val="3.1057460455929865E-2"/>
                  <c:y val="-8.9599476231093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F8-448E-8FAB-F8065F761FA0}"/>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0.02</c:v>
                </c:pt>
              </c:numCache>
            </c:numRef>
          </c:val>
          <c:extLst>
            <c:ext xmlns:c16="http://schemas.microsoft.com/office/drawing/2014/chart" uri="{C3380CC4-5D6E-409C-BE32-E72D297353CC}">
              <c16:uniqueId val="{00000005-62F8-448E-8FAB-F8065F761FA0}"/>
            </c:ext>
          </c:extLst>
        </c:ser>
        <c:dLbls>
          <c:showLegendKey val="0"/>
          <c:showVal val="0"/>
          <c:showCatName val="0"/>
          <c:showSerName val="0"/>
          <c:showPercent val="0"/>
          <c:showBubbleSize val="0"/>
        </c:dLbls>
        <c:gapWidth val="150"/>
        <c:overlap val="100"/>
        <c:axId val="2100097680"/>
        <c:axId val="2100098928"/>
      </c:barChart>
      <c:catAx>
        <c:axId val="2100097680"/>
        <c:scaling>
          <c:orientation val="minMax"/>
        </c:scaling>
        <c:delete val="1"/>
        <c:axPos val="l"/>
        <c:numFmt formatCode="General" sourceLinked="1"/>
        <c:majorTickMark val="out"/>
        <c:minorTickMark val="none"/>
        <c:tickLblPos val="nextTo"/>
        <c:crossAx val="2100098928"/>
        <c:crosses val="autoZero"/>
        <c:auto val="1"/>
        <c:lblAlgn val="ctr"/>
        <c:lblOffset val="100"/>
        <c:noMultiLvlLbl val="0"/>
      </c:catAx>
      <c:valAx>
        <c:axId val="2100098928"/>
        <c:scaling>
          <c:orientation val="minMax"/>
          <c:max val="1"/>
        </c:scaling>
        <c:delete val="1"/>
        <c:axPos val="b"/>
        <c:numFmt formatCode="0%" sourceLinked="1"/>
        <c:majorTickMark val="out"/>
        <c:minorTickMark val="none"/>
        <c:tickLblPos val="nextTo"/>
        <c:crossAx val="210009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4.479973811554664E-2"/>
          <c:w val="0.87835606764154861"/>
          <c:h val="0.88352068089957869"/>
        </c:manualLayout>
      </c:layout>
      <c:barChart>
        <c:barDir val="bar"/>
        <c:grouping val="stacked"/>
        <c:varyColors val="0"/>
        <c:ser>
          <c:idx val="0"/>
          <c:order val="0"/>
          <c:tx>
            <c:strRef>
              <c:f>Sheet1!$B$1</c:f>
              <c:strCache>
                <c:ptCount val="1"/>
                <c:pt idx="0">
                  <c:v>Agree completely</c:v>
                </c:pt>
              </c:strCache>
            </c:strRef>
          </c:tx>
          <c:spPr>
            <a:solidFill>
              <a:schemeClr val="accent1"/>
            </a:solidFill>
            <a:ln>
              <a:solidFill>
                <a:schemeClr val="bg1"/>
              </a:solidFill>
            </a:ln>
            <a:effectLst/>
          </c:spPr>
          <c:invertIfNegative val="0"/>
          <c:dLbls>
            <c:dLbl>
              <c:idx val="0"/>
              <c:layout>
                <c:manualLayout>
                  <c:x val="-9.9469661880500285E-3"/>
                  <c:y val="-3.5275384342950108E-7"/>
                </c:manualLayout>
              </c:layout>
              <c:showLegendKey val="0"/>
              <c:showVal val="1"/>
              <c:showCatName val="0"/>
              <c:showSerName val="0"/>
              <c:showPercent val="0"/>
              <c:showBubbleSize val="0"/>
              <c:extLst>
                <c:ext xmlns:c15="http://schemas.microsoft.com/office/drawing/2012/chart" uri="{CE6537A1-D6FC-4f65-9D91-7224C49458BB}">
                  <c15:layout>
                    <c:manualLayout>
                      <c:w val="0.14213756368689207"/>
                      <c:h val="0.2018676199486531"/>
                    </c:manualLayout>
                  </c15:layout>
                </c:ext>
                <c:ext xmlns:c16="http://schemas.microsoft.com/office/drawing/2014/chart" uri="{C3380CC4-5D6E-409C-BE32-E72D297353CC}">
                  <c16:uniqueId val="{00000000-DF4A-4B61-88BD-BA4AAA6BAB6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c:v>
                </c:pt>
              </c:numCache>
            </c:numRef>
          </c:val>
          <c:extLst>
            <c:ext xmlns:c16="http://schemas.microsoft.com/office/drawing/2014/chart" uri="{C3380CC4-5D6E-409C-BE32-E72D297353CC}">
              <c16:uniqueId val="{00000001-DF4A-4B61-88BD-BA4AAA6BAB6F}"/>
            </c:ext>
          </c:extLst>
        </c:ser>
        <c:ser>
          <c:idx val="1"/>
          <c:order val="1"/>
          <c:tx>
            <c:strRef>
              <c:f>Sheet1!$C$1</c:f>
              <c:strCache>
                <c:ptCount val="1"/>
                <c:pt idx="0">
                  <c:v>Agree somewhat</c:v>
                </c:pt>
              </c:strCache>
            </c:strRef>
          </c:tx>
          <c:spPr>
            <a:solidFill>
              <a:schemeClr val="accent1">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c:v>
                </c:pt>
              </c:numCache>
            </c:numRef>
          </c:val>
          <c:extLst>
            <c:ext xmlns:c16="http://schemas.microsoft.com/office/drawing/2014/chart" uri="{C3380CC4-5D6E-409C-BE32-E72D297353CC}">
              <c16:uniqueId val="{00000002-DF4A-4B61-88BD-BA4AAA6BAB6F}"/>
            </c:ext>
          </c:extLst>
        </c:ser>
        <c:ser>
          <c:idx val="2"/>
          <c:order val="2"/>
          <c:tx>
            <c:strRef>
              <c:f>Sheet1!$D$1</c:f>
              <c:strCache>
                <c:ptCount val="1"/>
                <c:pt idx="0">
                  <c:v>Disagree somewhat</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0.11</c:v>
                </c:pt>
              </c:numCache>
            </c:numRef>
          </c:val>
          <c:extLst>
            <c:ext xmlns:c16="http://schemas.microsoft.com/office/drawing/2014/chart" uri="{C3380CC4-5D6E-409C-BE32-E72D297353CC}">
              <c16:uniqueId val="{00000003-DF4A-4B61-88BD-BA4AAA6BAB6F}"/>
            </c:ext>
          </c:extLst>
        </c:ser>
        <c:ser>
          <c:idx val="3"/>
          <c:order val="3"/>
          <c:tx>
            <c:strRef>
              <c:f>Sheet1!$E$1</c:f>
              <c:strCache>
                <c:ptCount val="1"/>
                <c:pt idx="0">
                  <c:v>Disagree completely</c:v>
                </c:pt>
              </c:strCache>
            </c:strRef>
          </c:tx>
          <c:spPr>
            <a:solidFill>
              <a:schemeClr val="bg1">
                <a:lumMod val="95000"/>
              </a:schemeClr>
            </a:solidFill>
            <a:ln>
              <a:solidFill>
                <a:schemeClr val="bg1"/>
              </a:solidFill>
            </a:ln>
            <a:effectLst/>
          </c:spPr>
          <c:invertIfNegative val="0"/>
          <c:dLbls>
            <c:dLbl>
              <c:idx val="0"/>
              <c:layout>
                <c:manualLayout>
                  <c:x val="1.6339869281045753E-2"/>
                  <c:y val="-8.21319044170670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FA-42D2-9F90-EA72E84FE74C}"/>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0.01</c:v>
                </c:pt>
              </c:numCache>
            </c:numRef>
          </c:val>
          <c:extLst>
            <c:ext xmlns:c16="http://schemas.microsoft.com/office/drawing/2014/chart" uri="{C3380CC4-5D6E-409C-BE32-E72D297353CC}">
              <c16:uniqueId val="{00000004-DF4A-4B61-88BD-BA4AAA6BAB6F}"/>
            </c:ext>
          </c:extLst>
        </c:ser>
        <c:dLbls>
          <c:showLegendKey val="0"/>
          <c:showVal val="0"/>
          <c:showCatName val="0"/>
          <c:showSerName val="0"/>
          <c:showPercent val="0"/>
          <c:showBubbleSize val="0"/>
        </c:dLbls>
        <c:gapWidth val="150"/>
        <c:overlap val="100"/>
        <c:axId val="2100097680"/>
        <c:axId val="2100098928"/>
      </c:barChart>
      <c:catAx>
        <c:axId val="2100097680"/>
        <c:scaling>
          <c:orientation val="minMax"/>
        </c:scaling>
        <c:delete val="1"/>
        <c:axPos val="l"/>
        <c:numFmt formatCode="General" sourceLinked="1"/>
        <c:majorTickMark val="out"/>
        <c:minorTickMark val="none"/>
        <c:tickLblPos val="nextTo"/>
        <c:crossAx val="2100098928"/>
        <c:crosses val="autoZero"/>
        <c:auto val="1"/>
        <c:lblAlgn val="ctr"/>
        <c:lblOffset val="100"/>
        <c:noMultiLvlLbl val="0"/>
      </c:catAx>
      <c:valAx>
        <c:axId val="2100098928"/>
        <c:scaling>
          <c:orientation val="minMax"/>
          <c:max val="1"/>
        </c:scaling>
        <c:delete val="1"/>
        <c:axPos val="b"/>
        <c:numFmt formatCode="0%" sourceLinked="1"/>
        <c:majorTickMark val="out"/>
        <c:minorTickMark val="none"/>
        <c:tickLblPos val="nextTo"/>
        <c:crossAx val="210009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747259727357124"/>
          <c:y val="0"/>
          <c:w val="0.47493346797179109"/>
          <c:h val="0.99286554004027838"/>
        </c:manualLayout>
      </c:layout>
      <c:barChart>
        <c:barDir val="bar"/>
        <c:grouping val="clustered"/>
        <c:varyColors val="0"/>
        <c:ser>
          <c:idx val="0"/>
          <c:order val="0"/>
          <c:tx>
            <c:strRef>
              <c:f>Sheet1!$C$1</c:f>
              <c:strCache>
                <c:ptCount val="1"/>
                <c:pt idx="0">
                  <c:v>East</c:v>
                </c:pt>
              </c:strCache>
            </c:strRef>
          </c:tx>
          <c:spPr>
            <a:solidFill>
              <a:srgbClr val="4BACC6"/>
            </a:solidFill>
          </c:spPr>
          <c:invertIfNegative val="0"/>
          <c:dPt>
            <c:idx val="0"/>
            <c:invertIfNegative val="0"/>
            <c:bubble3D val="0"/>
            <c:extLst>
              <c:ext xmlns:c16="http://schemas.microsoft.com/office/drawing/2014/chart" uri="{C3380CC4-5D6E-409C-BE32-E72D297353CC}">
                <c16:uniqueId val="{00000000-33B5-46FC-8462-32AC09670038}"/>
              </c:ext>
            </c:extLst>
          </c:dPt>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 Better workplace culture</c:v>
                </c:pt>
                <c:pt idx="1">
                  <c:v> Doing the right thing/being authentic in the workplace</c:v>
                </c:pt>
                <c:pt idx="2">
                  <c:v> More innovation/creativity</c:v>
                </c:pt>
                <c:pt idx="3">
                  <c:v> Access to the highest quality employees</c:v>
                </c:pt>
                <c:pt idx="4">
                  <c:v> Employee morale and loyalty</c:v>
                </c:pt>
                <c:pt idx="5">
                  <c:v> Company reputation/reduced perception of discrimination/inequity</c:v>
                </c:pt>
                <c:pt idx="6">
                  <c:v> Improved collaboration</c:v>
                </c:pt>
                <c:pt idx="7">
                  <c:v> Better decision making</c:v>
                </c:pt>
                <c:pt idx="8">
                  <c:v> Understand clients/customers better</c:v>
                </c:pt>
                <c:pt idx="9">
                  <c:v> Higher revenue/more clients/business success</c:v>
                </c:pt>
                <c:pt idx="10">
                  <c:v>None</c:v>
                </c:pt>
              </c:strCache>
            </c:strRef>
          </c:cat>
          <c:val>
            <c:numRef>
              <c:f>Sheet1!$C$2:$C$12</c:f>
              <c:numCache>
                <c:formatCode>0%</c:formatCode>
                <c:ptCount val="11"/>
                <c:pt idx="0">
                  <c:v>0.8671875</c:v>
                </c:pt>
                <c:pt idx="1">
                  <c:v>0.7421875</c:v>
                </c:pt>
                <c:pt idx="2">
                  <c:v>0.734375</c:v>
                </c:pt>
                <c:pt idx="3">
                  <c:v>0.671875</c:v>
                </c:pt>
                <c:pt idx="4">
                  <c:v>0.65625</c:v>
                </c:pt>
                <c:pt idx="5">
                  <c:v>0.640625</c:v>
                </c:pt>
                <c:pt idx="6">
                  <c:v>0.625</c:v>
                </c:pt>
                <c:pt idx="7">
                  <c:v>0.6015625</c:v>
                </c:pt>
                <c:pt idx="8">
                  <c:v>0.5859375</c:v>
                </c:pt>
                <c:pt idx="9">
                  <c:v>0.2734375</c:v>
                </c:pt>
                <c:pt idx="10">
                  <c:v>1.5625E-2</c:v>
                </c:pt>
              </c:numCache>
            </c:numRef>
          </c:val>
          <c:extLst>
            <c:ext xmlns:c16="http://schemas.microsoft.com/office/drawing/2014/chart" uri="{C3380CC4-5D6E-409C-BE32-E72D297353CC}">
              <c16:uniqueId val="{00000001-33B5-46FC-8462-32AC09670038}"/>
            </c:ext>
          </c:extLst>
        </c:ser>
        <c:dLbls>
          <c:showLegendKey val="0"/>
          <c:showVal val="0"/>
          <c:showCatName val="0"/>
          <c:showSerName val="0"/>
          <c:showPercent val="0"/>
          <c:showBubbleSize val="0"/>
        </c:dLbls>
        <c:gapWidth val="100"/>
        <c:axId val="244592640"/>
        <c:axId val="361946432"/>
      </c:barChart>
      <c:valAx>
        <c:axId val="361946432"/>
        <c:scaling>
          <c:orientation val="minMax"/>
          <c:min val="0"/>
        </c:scaling>
        <c:delete val="1"/>
        <c:axPos val="t"/>
        <c:numFmt formatCode="0%" sourceLinked="1"/>
        <c:majorTickMark val="out"/>
        <c:minorTickMark val="none"/>
        <c:tickLblPos val="nextTo"/>
        <c:crossAx val="244592640"/>
        <c:crosses val="autoZero"/>
        <c:crossBetween val="between"/>
      </c:valAx>
      <c:catAx>
        <c:axId val="244592640"/>
        <c:scaling>
          <c:orientation val="maxMin"/>
        </c:scaling>
        <c:delete val="0"/>
        <c:axPos val="l"/>
        <c:numFmt formatCode="General" sourceLinked="0"/>
        <c:majorTickMark val="out"/>
        <c:minorTickMark val="none"/>
        <c:tickLblPos val="nextTo"/>
        <c:txPr>
          <a:bodyPr/>
          <a:lstStyle/>
          <a:p>
            <a:pPr algn="r" rtl="1">
              <a:defRPr/>
            </a:pPr>
            <a:endParaRPr lang="en-US"/>
          </a:p>
        </c:txPr>
        <c:crossAx val="361946432"/>
        <c:crosses val="autoZero"/>
        <c:auto val="0"/>
        <c:lblAlgn val="ctr"/>
        <c:lblOffset val="100"/>
        <c:noMultiLvlLbl val="0"/>
      </c:catAx>
      <c:spPr>
        <a:noFill/>
        <a:ln w="25400">
          <a:noFill/>
        </a:ln>
      </c:spPr>
    </c:plotArea>
    <c:plotVisOnly val="1"/>
    <c:dispBlanksAs val="zero"/>
    <c:showDLblsOverMax val="0"/>
  </c:chart>
  <c:spPr>
    <a:noFill/>
    <a:ln>
      <a:noFill/>
    </a:ln>
  </c:spPr>
  <c:txPr>
    <a:bodyPr/>
    <a:lstStyle/>
    <a:p>
      <a:pPr>
        <a:defRPr lang="en-US"/>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25905529987737"/>
          <c:y val="0"/>
          <c:w val="0.33932645210094398"/>
          <c:h val="0.99286554004027838"/>
        </c:manualLayout>
      </c:layout>
      <c:barChart>
        <c:barDir val="bar"/>
        <c:grouping val="clustered"/>
        <c:varyColors val="0"/>
        <c:ser>
          <c:idx val="0"/>
          <c:order val="0"/>
          <c:tx>
            <c:strRef>
              <c:f>Sheet1!$C$1</c:f>
              <c:strCache>
                <c:ptCount val="1"/>
                <c:pt idx="0">
                  <c:v>East</c:v>
                </c:pt>
              </c:strCache>
            </c:strRef>
          </c:tx>
          <c:spPr>
            <a:solidFill>
              <a:srgbClr val="4BACC6"/>
            </a:solidFill>
          </c:spPr>
          <c:invertIfNegative val="0"/>
          <c:dPt>
            <c:idx val="0"/>
            <c:invertIfNegative val="0"/>
            <c:bubble3D val="0"/>
            <c:extLst>
              <c:ext xmlns:c16="http://schemas.microsoft.com/office/drawing/2014/chart" uri="{C3380CC4-5D6E-409C-BE32-E72D297353CC}">
                <c16:uniqueId val="{00000000-33B5-46FC-8462-32AC09670038}"/>
              </c:ext>
            </c:extLst>
          </c:dPt>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 Senior leadership support in backing the initiative</c:v>
                </c:pt>
                <c:pt idx="1">
                  <c:v>Formal diversity/inclusivity/unconscious bias training &amp; mgmt programs for all employees including sr mgmt</c:v>
                </c:pt>
                <c:pt idx="2">
                  <c:v> Hiring new talent from diverse communities</c:v>
                </c:pt>
                <c:pt idx="3">
                  <c:v> Creating diversity/inclusivity committees/taskforces/ networks/affinity/safe space to discuss experiences</c:v>
                </c:pt>
                <c:pt idx="4">
                  <c:v> DEI strategy is led by diverse leaders</c:v>
                </c:pt>
                <c:pt idx="5">
                  <c:v> Creating mentoring/allyship opportunities</c:v>
                </c:pt>
                <c:pt idx="6">
                  <c:v> Partnering with outside diverse talent initiatives</c:v>
                </c:pt>
                <c:pt idx="7">
                  <c:v> Ensure talent slates are more diverse</c:v>
                </c:pt>
                <c:pt idx="8">
                  <c:v> Hiring a dedicated diversity officer</c:v>
                </c:pt>
                <c:pt idx="9">
                  <c:v> Performance measures and incentives for leaders</c:v>
                </c:pt>
                <c:pt idx="10">
                  <c:v> Select vendors based on their DEI performance</c:v>
                </c:pt>
                <c:pt idx="11">
                  <c:v>None</c:v>
                </c:pt>
              </c:strCache>
            </c:strRef>
          </c:cat>
          <c:val>
            <c:numRef>
              <c:f>Sheet1!$C$2:$C$13</c:f>
              <c:numCache>
                <c:formatCode>0%</c:formatCode>
                <c:ptCount val="12"/>
                <c:pt idx="0">
                  <c:v>0.828125</c:v>
                </c:pt>
                <c:pt idx="1">
                  <c:v>0.734375</c:v>
                </c:pt>
                <c:pt idx="2">
                  <c:v>0.7265625</c:v>
                </c:pt>
                <c:pt idx="3">
                  <c:v>0.6484375</c:v>
                </c:pt>
                <c:pt idx="4">
                  <c:v>0.515625</c:v>
                </c:pt>
                <c:pt idx="5">
                  <c:v>0.4921875</c:v>
                </c:pt>
                <c:pt idx="6">
                  <c:v>0.453125</c:v>
                </c:pt>
                <c:pt idx="7">
                  <c:v>0.3359375</c:v>
                </c:pt>
                <c:pt idx="8">
                  <c:v>0.296875</c:v>
                </c:pt>
                <c:pt idx="9">
                  <c:v>0.2734375</c:v>
                </c:pt>
                <c:pt idx="10">
                  <c:v>0.15625</c:v>
                </c:pt>
                <c:pt idx="11">
                  <c:v>7.8125E-3</c:v>
                </c:pt>
              </c:numCache>
            </c:numRef>
          </c:val>
          <c:extLst>
            <c:ext xmlns:c16="http://schemas.microsoft.com/office/drawing/2014/chart" uri="{C3380CC4-5D6E-409C-BE32-E72D297353CC}">
              <c16:uniqueId val="{00000001-33B5-46FC-8462-32AC09670038}"/>
            </c:ext>
          </c:extLst>
        </c:ser>
        <c:dLbls>
          <c:showLegendKey val="0"/>
          <c:showVal val="0"/>
          <c:showCatName val="0"/>
          <c:showSerName val="0"/>
          <c:showPercent val="0"/>
          <c:showBubbleSize val="0"/>
        </c:dLbls>
        <c:gapWidth val="100"/>
        <c:axId val="244592640"/>
        <c:axId val="361946432"/>
      </c:barChart>
      <c:valAx>
        <c:axId val="361946432"/>
        <c:scaling>
          <c:orientation val="minMax"/>
          <c:min val="0"/>
        </c:scaling>
        <c:delete val="1"/>
        <c:axPos val="t"/>
        <c:numFmt formatCode="0%" sourceLinked="1"/>
        <c:majorTickMark val="out"/>
        <c:minorTickMark val="none"/>
        <c:tickLblPos val="nextTo"/>
        <c:crossAx val="244592640"/>
        <c:crosses val="autoZero"/>
        <c:crossBetween val="between"/>
      </c:valAx>
      <c:catAx>
        <c:axId val="244592640"/>
        <c:scaling>
          <c:orientation val="maxMin"/>
        </c:scaling>
        <c:delete val="0"/>
        <c:axPos val="l"/>
        <c:numFmt formatCode="General" sourceLinked="0"/>
        <c:majorTickMark val="out"/>
        <c:minorTickMark val="none"/>
        <c:tickLblPos val="nextTo"/>
        <c:txPr>
          <a:bodyPr/>
          <a:lstStyle/>
          <a:p>
            <a:pPr algn="r" rtl="1">
              <a:defRPr/>
            </a:pPr>
            <a:endParaRPr lang="en-US"/>
          </a:p>
        </c:txPr>
        <c:crossAx val="361946432"/>
        <c:crosses val="autoZero"/>
        <c:auto val="0"/>
        <c:lblAlgn val="ctr"/>
        <c:lblOffset val="100"/>
        <c:noMultiLvlLbl val="0"/>
      </c:catAx>
      <c:spPr>
        <a:noFill/>
        <a:ln w="25400">
          <a:noFill/>
        </a:ln>
      </c:spPr>
    </c:plotArea>
    <c:plotVisOnly val="1"/>
    <c:dispBlanksAs val="zero"/>
    <c:showDLblsOverMax val="0"/>
  </c:chart>
  <c:spPr>
    <a:noFill/>
    <a:ln>
      <a:noFill/>
    </a:ln>
  </c:spPr>
  <c:txPr>
    <a:bodyPr/>
    <a:lstStyle/>
    <a:p>
      <a:pPr>
        <a:defRPr lang="en-US"/>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276172513164263"/>
          <c:y val="0"/>
          <c:w val="0.4192677095238429"/>
          <c:h val="0.99286554004027838"/>
        </c:manualLayout>
      </c:layout>
      <c:barChart>
        <c:barDir val="bar"/>
        <c:grouping val="clustered"/>
        <c:varyColors val="0"/>
        <c:ser>
          <c:idx val="0"/>
          <c:order val="0"/>
          <c:tx>
            <c:strRef>
              <c:f>Sheet1!$C$1</c:f>
              <c:strCache>
                <c:ptCount val="1"/>
                <c:pt idx="0">
                  <c:v>East</c:v>
                </c:pt>
              </c:strCache>
            </c:strRef>
          </c:tx>
          <c:spPr>
            <a:solidFill>
              <a:srgbClr val="4BACC6"/>
            </a:solidFill>
          </c:spPr>
          <c:invertIfNegative val="0"/>
          <c:dPt>
            <c:idx val="0"/>
            <c:invertIfNegative val="0"/>
            <c:bubble3D val="0"/>
            <c:extLst>
              <c:ext xmlns:c16="http://schemas.microsoft.com/office/drawing/2014/chart" uri="{C3380CC4-5D6E-409C-BE32-E72D297353CC}">
                <c16:uniqueId val="{00000000-33B5-46FC-8462-32AC09670038}"/>
              </c:ext>
            </c:extLst>
          </c:dPt>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 Hiring diverse talent at senior levels</c:v>
                </c:pt>
                <c:pt idx="1">
                  <c:v> Promoting diverse talent to senior levels</c:v>
                </c:pt>
                <c:pt idx="2">
                  <c:v> Mandatory diversity, anti racism training to produce systemic change</c:v>
                </c:pt>
                <c:pt idx="3">
                  <c:v> Setting diversity goals and targets</c:v>
                </c:pt>
                <c:pt idx="4">
                  <c:v> Specific retention strategies for diverse hires</c:v>
                </c:pt>
                <c:pt idx="5">
                  <c:v> Senior level mentoring to diverse talent specifically</c:v>
                </c:pt>
                <c:pt idx="6">
                  <c:v> A role of diversity specialist (job function with a minimum of 25%+ DEI related)</c:v>
                </c:pt>
                <c:pt idx="7">
                  <c:v> Diversity goals are directly tied to executive compensation and advancement</c:v>
                </c:pt>
                <c:pt idx="8">
                  <c:v> Making a public pledge to increase senior level diversity</c:v>
                </c:pt>
                <c:pt idx="9">
                  <c:v> None of these – there are no actions that will bring change in this company</c:v>
                </c:pt>
              </c:strCache>
            </c:strRef>
          </c:cat>
          <c:val>
            <c:numRef>
              <c:f>Sheet1!$C$2:$C$11</c:f>
              <c:numCache>
                <c:formatCode>0%</c:formatCode>
                <c:ptCount val="10"/>
                <c:pt idx="0">
                  <c:v>0.67200000000000004</c:v>
                </c:pt>
                <c:pt idx="1">
                  <c:v>0.57599999999999996</c:v>
                </c:pt>
                <c:pt idx="2">
                  <c:v>0.54400000000000004</c:v>
                </c:pt>
                <c:pt idx="3">
                  <c:v>0.496</c:v>
                </c:pt>
                <c:pt idx="4">
                  <c:v>0.44800000000000006</c:v>
                </c:pt>
                <c:pt idx="5">
                  <c:v>0.43200000000000011</c:v>
                </c:pt>
                <c:pt idx="6">
                  <c:v>0.28799999999999998</c:v>
                </c:pt>
                <c:pt idx="7">
                  <c:v>0.26400000000000001</c:v>
                </c:pt>
                <c:pt idx="8">
                  <c:v>0.2</c:v>
                </c:pt>
                <c:pt idx="9">
                  <c:v>8.0000000000000002E-3</c:v>
                </c:pt>
              </c:numCache>
            </c:numRef>
          </c:val>
          <c:extLst>
            <c:ext xmlns:c16="http://schemas.microsoft.com/office/drawing/2014/chart" uri="{C3380CC4-5D6E-409C-BE32-E72D297353CC}">
              <c16:uniqueId val="{00000001-33B5-46FC-8462-32AC09670038}"/>
            </c:ext>
          </c:extLst>
        </c:ser>
        <c:dLbls>
          <c:showLegendKey val="0"/>
          <c:showVal val="0"/>
          <c:showCatName val="0"/>
          <c:showSerName val="0"/>
          <c:showPercent val="0"/>
          <c:showBubbleSize val="0"/>
        </c:dLbls>
        <c:gapWidth val="100"/>
        <c:axId val="244592640"/>
        <c:axId val="361946432"/>
      </c:barChart>
      <c:valAx>
        <c:axId val="361946432"/>
        <c:scaling>
          <c:orientation val="minMax"/>
          <c:min val="0"/>
        </c:scaling>
        <c:delete val="1"/>
        <c:axPos val="t"/>
        <c:numFmt formatCode="0%" sourceLinked="1"/>
        <c:majorTickMark val="out"/>
        <c:minorTickMark val="none"/>
        <c:tickLblPos val="nextTo"/>
        <c:crossAx val="244592640"/>
        <c:crosses val="autoZero"/>
        <c:crossBetween val="between"/>
      </c:valAx>
      <c:catAx>
        <c:axId val="244592640"/>
        <c:scaling>
          <c:orientation val="maxMin"/>
        </c:scaling>
        <c:delete val="0"/>
        <c:axPos val="l"/>
        <c:numFmt formatCode="General" sourceLinked="0"/>
        <c:majorTickMark val="out"/>
        <c:minorTickMark val="none"/>
        <c:tickLblPos val="nextTo"/>
        <c:txPr>
          <a:bodyPr/>
          <a:lstStyle/>
          <a:p>
            <a:pPr algn="r" rtl="1">
              <a:defRPr/>
            </a:pPr>
            <a:endParaRPr lang="en-US"/>
          </a:p>
        </c:txPr>
        <c:crossAx val="361946432"/>
        <c:crosses val="autoZero"/>
        <c:auto val="0"/>
        <c:lblAlgn val="ctr"/>
        <c:lblOffset val="100"/>
        <c:noMultiLvlLbl val="0"/>
      </c:catAx>
      <c:spPr>
        <a:noFill/>
        <a:ln w="25400">
          <a:noFill/>
        </a:ln>
      </c:spPr>
    </c:plotArea>
    <c:plotVisOnly val="1"/>
    <c:dispBlanksAs val="zero"/>
    <c:showDLblsOverMax val="0"/>
  </c:chart>
  <c:spPr>
    <a:noFill/>
    <a:ln>
      <a:noFill/>
    </a:ln>
  </c:spPr>
  <c:txPr>
    <a:bodyPr/>
    <a:lstStyle/>
    <a:p>
      <a:pPr>
        <a:defRPr lang="en-US"/>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763510492454806"/>
          <c:y val="1.2757503199438551E-2"/>
          <c:w val="0.35358729812197554"/>
          <c:h val="0.95381579703388319"/>
        </c:manualLayout>
      </c:layout>
      <c:barChart>
        <c:barDir val="bar"/>
        <c:grouping val="clustered"/>
        <c:varyColors val="0"/>
        <c:ser>
          <c:idx val="0"/>
          <c:order val="0"/>
          <c:tx>
            <c:strRef>
              <c:f>Sheet1!$C$1</c:f>
              <c:strCache>
                <c:ptCount val="1"/>
                <c:pt idx="0">
                  <c:v>East</c:v>
                </c:pt>
              </c:strCache>
            </c:strRef>
          </c:tx>
          <c:spPr>
            <a:solidFill>
              <a:srgbClr val="4BACC6"/>
            </a:solidFill>
          </c:spPr>
          <c:invertIfNegative val="0"/>
          <c:dPt>
            <c:idx val="0"/>
            <c:invertIfNegative val="0"/>
            <c:bubble3D val="0"/>
            <c:extLst>
              <c:ext xmlns:c16="http://schemas.microsoft.com/office/drawing/2014/chart" uri="{C3380CC4-5D6E-409C-BE32-E72D297353CC}">
                <c16:uniqueId val="{00000000-33B5-46FC-8462-32AC0967003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 The risk of homogeneity – group think</c:v>
                </c:pt>
                <c:pt idx="1">
                  <c:v> Losing access to the best new talent</c:v>
                </c:pt>
                <c:pt idx="2">
                  <c:v> Losing good current employees</c:v>
                </c:pt>
                <c:pt idx="3">
                  <c:v> Reputational risk and image management</c:v>
                </c:pt>
                <c:pt idx="4">
                  <c:v> Falling behind the competition</c:v>
                </c:pt>
                <c:pt idx="5">
                  <c:v> The risk of overconfidence – loss of creativity</c:v>
                </c:pt>
                <c:pt idx="6">
                  <c:v> Losing clients/customers</c:v>
                </c:pt>
                <c:pt idx="7">
                  <c:v> None of these, we can be a successful business without addressing diversity</c:v>
                </c:pt>
              </c:strCache>
            </c:strRef>
          </c:cat>
          <c:val>
            <c:numRef>
              <c:f>Sheet1!$C$2:$C$9</c:f>
              <c:numCache>
                <c:formatCode>0%</c:formatCode>
                <c:ptCount val="8"/>
                <c:pt idx="0">
                  <c:v>0.68807339449541294</c:v>
                </c:pt>
                <c:pt idx="1">
                  <c:v>0.68807339449541294</c:v>
                </c:pt>
                <c:pt idx="2">
                  <c:v>0.55045871559633031</c:v>
                </c:pt>
                <c:pt idx="3">
                  <c:v>0.4678899082568807</c:v>
                </c:pt>
                <c:pt idx="4">
                  <c:v>0.40366972477064222</c:v>
                </c:pt>
                <c:pt idx="5">
                  <c:v>0.31192660550458717</c:v>
                </c:pt>
                <c:pt idx="6">
                  <c:v>0.15596330275229359</c:v>
                </c:pt>
                <c:pt idx="7">
                  <c:v>9.1743119266054999E-3</c:v>
                </c:pt>
              </c:numCache>
            </c:numRef>
          </c:val>
          <c:extLst>
            <c:ext xmlns:c16="http://schemas.microsoft.com/office/drawing/2014/chart" uri="{C3380CC4-5D6E-409C-BE32-E72D297353CC}">
              <c16:uniqueId val="{00000001-33B5-46FC-8462-32AC09670038}"/>
            </c:ext>
          </c:extLst>
        </c:ser>
        <c:dLbls>
          <c:showLegendKey val="0"/>
          <c:showVal val="0"/>
          <c:showCatName val="0"/>
          <c:showSerName val="0"/>
          <c:showPercent val="0"/>
          <c:showBubbleSize val="0"/>
        </c:dLbls>
        <c:gapWidth val="100"/>
        <c:axId val="244592640"/>
        <c:axId val="361946432"/>
      </c:barChart>
      <c:valAx>
        <c:axId val="361946432"/>
        <c:scaling>
          <c:orientation val="minMax"/>
          <c:min val="0"/>
        </c:scaling>
        <c:delete val="1"/>
        <c:axPos val="t"/>
        <c:numFmt formatCode="0%" sourceLinked="1"/>
        <c:majorTickMark val="out"/>
        <c:minorTickMark val="none"/>
        <c:tickLblPos val="nextTo"/>
        <c:crossAx val="244592640"/>
        <c:crosses val="autoZero"/>
        <c:crossBetween val="between"/>
      </c:valAx>
      <c:catAx>
        <c:axId val="244592640"/>
        <c:scaling>
          <c:orientation val="maxMin"/>
        </c:scaling>
        <c:delete val="0"/>
        <c:axPos val="l"/>
        <c:numFmt formatCode="General" sourceLinked="0"/>
        <c:majorTickMark val="out"/>
        <c:minorTickMark val="none"/>
        <c:tickLblPos val="nextTo"/>
        <c:txPr>
          <a:bodyPr/>
          <a:lstStyle/>
          <a:p>
            <a:pPr algn="r" rtl="1">
              <a:defRPr/>
            </a:pPr>
            <a:endParaRPr lang="en-US"/>
          </a:p>
        </c:txPr>
        <c:crossAx val="361946432"/>
        <c:crosses val="autoZero"/>
        <c:auto val="0"/>
        <c:lblAlgn val="ctr"/>
        <c:lblOffset val="100"/>
        <c:noMultiLvlLbl val="0"/>
      </c:catAx>
      <c:spPr>
        <a:noFill/>
        <a:ln w="25400">
          <a:noFill/>
        </a:ln>
      </c:spPr>
    </c:plotArea>
    <c:plotVisOnly val="1"/>
    <c:dispBlanksAs val="zero"/>
    <c:showDLblsOverMax val="0"/>
  </c:chart>
  <c:spPr>
    <a:noFill/>
    <a:ln>
      <a:noFill/>
    </a:ln>
  </c:spPr>
  <c:txPr>
    <a:bodyPr/>
    <a:lstStyle/>
    <a:p>
      <a:pPr>
        <a:defRPr lang="en-US" sz="9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4.479973811554664E-2"/>
          <c:w val="0.95416666666666672"/>
          <c:h val="0.88352068089957869"/>
        </c:manualLayout>
      </c:layout>
      <c:barChart>
        <c:barDir val="bar"/>
        <c:grouping val="stacked"/>
        <c:varyColors val="0"/>
        <c:ser>
          <c:idx val="0"/>
          <c:order val="0"/>
          <c:tx>
            <c:strRef>
              <c:f>Sheet1!$B$1</c:f>
              <c:strCache>
                <c:ptCount val="1"/>
                <c:pt idx="0">
                  <c:v>Very concerned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c:v>
                </c:pt>
              </c:numCache>
            </c:numRef>
          </c:val>
          <c:extLst>
            <c:ext xmlns:c16="http://schemas.microsoft.com/office/drawing/2014/chart" uri="{C3380CC4-5D6E-409C-BE32-E72D297353CC}">
              <c16:uniqueId val="{00000000-13D2-4974-A308-FFC606D9A607}"/>
            </c:ext>
          </c:extLst>
        </c:ser>
        <c:ser>
          <c:idx val="1"/>
          <c:order val="1"/>
          <c:tx>
            <c:strRef>
              <c:f>Sheet1!$C$1</c:f>
              <c:strCache>
                <c:ptCount val="1"/>
                <c:pt idx="0">
                  <c:v>Somewhat concerned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c:v>
                </c:pt>
              </c:numCache>
            </c:numRef>
          </c:val>
          <c:extLst>
            <c:ext xmlns:c16="http://schemas.microsoft.com/office/drawing/2014/chart" uri="{C3380CC4-5D6E-409C-BE32-E72D297353CC}">
              <c16:uniqueId val="{00000001-13D2-4974-A308-FFC606D9A607}"/>
            </c:ext>
          </c:extLst>
        </c:ser>
        <c:ser>
          <c:idx val="2"/>
          <c:order val="2"/>
          <c:tx>
            <c:strRef>
              <c:f>Sheet1!$D$1</c:f>
              <c:strCache>
                <c:ptCount val="1"/>
                <c:pt idx="0">
                  <c:v>Not very concerned</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c:v>
                </c:pt>
              </c:numCache>
            </c:numRef>
          </c:val>
          <c:extLst>
            <c:ext xmlns:c16="http://schemas.microsoft.com/office/drawing/2014/chart" uri="{C3380CC4-5D6E-409C-BE32-E72D297353CC}">
              <c16:uniqueId val="{00000002-13D2-4974-A308-FFC606D9A607}"/>
            </c:ext>
          </c:extLst>
        </c:ser>
        <c:ser>
          <c:idx val="3"/>
          <c:order val="3"/>
          <c:tx>
            <c:strRef>
              <c:f>Sheet1!$E$1</c:f>
              <c:strCache>
                <c:ptCount val="1"/>
                <c:pt idx="0">
                  <c:v>Not at all concerned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0.05</c:v>
                </c:pt>
              </c:numCache>
            </c:numRef>
          </c:val>
          <c:extLst>
            <c:ext xmlns:c16="http://schemas.microsoft.com/office/drawing/2014/chart" uri="{C3380CC4-5D6E-409C-BE32-E72D297353CC}">
              <c16:uniqueId val="{00000003-13D2-4974-A308-FFC606D9A607}"/>
            </c:ext>
          </c:extLst>
        </c:ser>
        <c:dLbls>
          <c:showLegendKey val="0"/>
          <c:showVal val="0"/>
          <c:showCatName val="0"/>
          <c:showSerName val="0"/>
          <c:showPercent val="0"/>
          <c:showBubbleSize val="0"/>
        </c:dLbls>
        <c:gapWidth val="150"/>
        <c:overlap val="100"/>
        <c:axId val="2100097680"/>
        <c:axId val="2100098928"/>
      </c:barChart>
      <c:catAx>
        <c:axId val="2100097680"/>
        <c:scaling>
          <c:orientation val="minMax"/>
        </c:scaling>
        <c:delete val="1"/>
        <c:axPos val="l"/>
        <c:numFmt formatCode="General" sourceLinked="1"/>
        <c:majorTickMark val="out"/>
        <c:minorTickMark val="none"/>
        <c:tickLblPos val="nextTo"/>
        <c:crossAx val="2100098928"/>
        <c:crosses val="autoZero"/>
        <c:auto val="1"/>
        <c:lblAlgn val="ctr"/>
        <c:lblOffset val="100"/>
        <c:noMultiLvlLbl val="0"/>
      </c:catAx>
      <c:valAx>
        <c:axId val="2100098928"/>
        <c:scaling>
          <c:orientation val="minMax"/>
          <c:max val="1"/>
        </c:scaling>
        <c:delete val="1"/>
        <c:axPos val="b"/>
        <c:numFmt formatCode="0%" sourceLinked="1"/>
        <c:majorTickMark val="out"/>
        <c:minorTickMark val="none"/>
        <c:tickLblPos val="nextTo"/>
        <c:crossAx val="210009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763510492454806"/>
          <c:y val="1.2757503199438551E-2"/>
          <c:w val="0.35358729812197554"/>
          <c:h val="0.95381579703388319"/>
        </c:manualLayout>
      </c:layout>
      <c:barChart>
        <c:barDir val="bar"/>
        <c:grouping val="clustered"/>
        <c:varyColors val="0"/>
        <c:ser>
          <c:idx val="0"/>
          <c:order val="0"/>
          <c:tx>
            <c:strRef>
              <c:f>Sheet1!$C$1</c:f>
              <c:strCache>
                <c:ptCount val="1"/>
                <c:pt idx="0">
                  <c:v>East</c:v>
                </c:pt>
              </c:strCache>
            </c:strRef>
          </c:tx>
          <c:spPr>
            <a:solidFill>
              <a:srgbClr val="4BACC6"/>
            </a:solidFill>
          </c:spPr>
          <c:invertIfNegative val="0"/>
          <c:dPt>
            <c:idx val="0"/>
            <c:invertIfNegative val="0"/>
            <c:bubble3D val="0"/>
            <c:extLst>
              <c:ext xmlns:c16="http://schemas.microsoft.com/office/drawing/2014/chart" uri="{C3380CC4-5D6E-409C-BE32-E72D297353CC}">
                <c16:uniqueId val="{00000000-96A8-4F9C-B029-7D0E258C68FA}"/>
              </c:ext>
            </c:extLst>
          </c:dPt>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 Women overall</c:v>
                </c:pt>
                <c:pt idx="1">
                  <c:v> Women aged 55+</c:v>
                </c:pt>
                <c:pt idx="2">
                  <c:v> Those who speak more than 1 language</c:v>
                </c:pt>
                <c:pt idx="3">
                  <c:v> Those who identify as Racialized, Black, and/or People of colour or other non-European ethnicity</c:v>
                </c:pt>
                <c:pt idx="4">
                  <c:v>Indigenous Peoples including First Nations, Métis and Inuit</c:v>
                </c:pt>
                <c:pt idx="5">
                  <c:v> lgbtqia2s+ and/or gender and sexually diverse individuals</c:v>
                </c:pt>
                <c:pt idx="6">
                  <c:v> People with disabilities (including invisible and episodic disabilities)</c:v>
                </c:pt>
                <c:pt idx="7">
                  <c:v> Member of a religion that experiences discrimination</c:v>
                </c:pt>
                <c:pt idx="8">
                  <c:v> Mental health challenge that interferes with work / neurodiverse</c:v>
                </c:pt>
                <c:pt idx="9">
                  <c:v> None of these</c:v>
                </c:pt>
              </c:strCache>
            </c:strRef>
          </c:cat>
          <c:val>
            <c:numRef>
              <c:f>Sheet1!$C$2:$C$11</c:f>
              <c:numCache>
                <c:formatCode>0%</c:formatCode>
                <c:ptCount val="10"/>
                <c:pt idx="0">
                  <c:v>0.82456140350877205</c:v>
                </c:pt>
                <c:pt idx="1">
                  <c:v>0.63157894736842102</c:v>
                </c:pt>
                <c:pt idx="2">
                  <c:v>0.59649122807017541</c:v>
                </c:pt>
                <c:pt idx="3">
                  <c:v>0.59649122807017541</c:v>
                </c:pt>
                <c:pt idx="4">
                  <c:v>0.2807017543859649</c:v>
                </c:pt>
                <c:pt idx="5">
                  <c:v>0.26315789473684209</c:v>
                </c:pt>
                <c:pt idx="6">
                  <c:v>0.19298245614035087</c:v>
                </c:pt>
                <c:pt idx="7">
                  <c:v>0.12280701754385964</c:v>
                </c:pt>
                <c:pt idx="8">
                  <c:v>5.2631578947368418E-2</c:v>
                </c:pt>
                <c:pt idx="9">
                  <c:v>1.7543859649122799E-2</c:v>
                </c:pt>
              </c:numCache>
            </c:numRef>
          </c:val>
          <c:extLst>
            <c:ext xmlns:c16="http://schemas.microsoft.com/office/drawing/2014/chart" uri="{C3380CC4-5D6E-409C-BE32-E72D297353CC}">
              <c16:uniqueId val="{00000001-96A8-4F9C-B029-7D0E258C68FA}"/>
            </c:ext>
          </c:extLst>
        </c:ser>
        <c:dLbls>
          <c:showLegendKey val="0"/>
          <c:showVal val="0"/>
          <c:showCatName val="0"/>
          <c:showSerName val="0"/>
          <c:showPercent val="0"/>
          <c:showBubbleSize val="0"/>
        </c:dLbls>
        <c:gapWidth val="100"/>
        <c:axId val="244592640"/>
        <c:axId val="361946432"/>
      </c:barChart>
      <c:valAx>
        <c:axId val="361946432"/>
        <c:scaling>
          <c:orientation val="minMax"/>
          <c:min val="0"/>
        </c:scaling>
        <c:delete val="1"/>
        <c:axPos val="t"/>
        <c:numFmt formatCode="0%" sourceLinked="1"/>
        <c:majorTickMark val="out"/>
        <c:minorTickMark val="none"/>
        <c:tickLblPos val="nextTo"/>
        <c:crossAx val="244592640"/>
        <c:crosses val="autoZero"/>
        <c:crossBetween val="between"/>
      </c:valAx>
      <c:catAx>
        <c:axId val="244592640"/>
        <c:scaling>
          <c:orientation val="maxMin"/>
        </c:scaling>
        <c:delete val="0"/>
        <c:axPos val="l"/>
        <c:numFmt formatCode="General" sourceLinked="0"/>
        <c:majorTickMark val="out"/>
        <c:minorTickMark val="none"/>
        <c:tickLblPos val="nextTo"/>
        <c:txPr>
          <a:bodyPr/>
          <a:lstStyle/>
          <a:p>
            <a:pPr algn="r" rtl="1">
              <a:defRPr/>
            </a:pPr>
            <a:endParaRPr lang="en-US"/>
          </a:p>
        </c:txPr>
        <c:crossAx val="361946432"/>
        <c:crosses val="autoZero"/>
        <c:auto val="0"/>
        <c:lblAlgn val="ctr"/>
        <c:lblOffset val="100"/>
        <c:noMultiLvlLbl val="0"/>
      </c:catAx>
      <c:spPr>
        <a:noFill/>
        <a:ln w="25400">
          <a:noFill/>
        </a:ln>
      </c:spPr>
    </c:plotArea>
    <c:plotVisOnly val="1"/>
    <c:dispBlanksAs val="zero"/>
    <c:showDLblsOverMax val="0"/>
  </c:chart>
  <c:spPr>
    <a:noFill/>
    <a:ln>
      <a:noFill/>
    </a:ln>
  </c:spPr>
  <c:txPr>
    <a:bodyPr/>
    <a:lstStyle/>
    <a:p>
      <a:pPr>
        <a:defRPr lang="en-US"/>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43-487A-BABF-64659C0F0BA3}"/>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2643-487A-BABF-64659C0F0BA3}"/>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2643-487A-BABF-64659C0F0BA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2643-487A-BABF-64659C0F0BA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Effective and are helping to advance a culture of diversity (including bringing diversity to senior management jobs)</c:v>
                </c:pt>
                <c:pt idx="1">
                  <c:v>A real attempt, but lacking in action especially related to change in senior management composition</c:v>
                </c:pt>
                <c:pt idx="2">
                  <c:v>Communication and training only, with no real actions that I have seen</c:v>
                </c:pt>
                <c:pt idx="3">
                  <c:v>Non-existent</c:v>
                </c:pt>
              </c:strCache>
            </c:strRef>
          </c:cat>
          <c:val>
            <c:numRef>
              <c:f>Sheet1!$B$2:$B$5</c:f>
              <c:numCache>
                <c:formatCode>0%</c:formatCode>
                <c:ptCount val="4"/>
                <c:pt idx="0">
                  <c:v>0.35</c:v>
                </c:pt>
                <c:pt idx="1">
                  <c:v>0.43</c:v>
                </c:pt>
                <c:pt idx="2">
                  <c:v>0.17</c:v>
                </c:pt>
                <c:pt idx="3">
                  <c:v>0.05</c:v>
                </c:pt>
              </c:numCache>
            </c:numRef>
          </c:val>
          <c:extLst>
            <c:ext xmlns:c16="http://schemas.microsoft.com/office/drawing/2014/chart" uri="{C3380CC4-5D6E-409C-BE32-E72D297353CC}">
              <c16:uniqueId val="{00000008-2643-487A-BABF-64659C0F0BA3}"/>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25885826771651E-2"/>
          <c:y val="9.8609856675197394E-2"/>
          <c:w val="0.90021161126525062"/>
          <c:h val="0.82971203720503772"/>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15"/>
            <c:spPr>
              <a:solidFill>
                <a:schemeClr val="accent1"/>
              </a:solidFill>
              <a:ln w="9525">
                <a:solidFill>
                  <a:schemeClr val="tx1">
                    <a:lumMod val="75000"/>
                    <a:lumOff val="25000"/>
                  </a:schemeClr>
                </a:solidFill>
              </a:ln>
              <a:effectLst/>
            </c:spPr>
          </c:marker>
          <c:dPt>
            <c:idx val="0"/>
            <c:marker>
              <c:symbol val="circle"/>
              <c:size val="8"/>
              <c:spPr>
                <a:solidFill>
                  <a:schemeClr val="bg1">
                    <a:lumMod val="85000"/>
                  </a:schemeClr>
                </a:solidFill>
                <a:ln w="9525">
                  <a:solidFill>
                    <a:schemeClr val="tx1">
                      <a:lumMod val="75000"/>
                      <a:lumOff val="25000"/>
                    </a:schemeClr>
                  </a:solidFill>
                </a:ln>
                <a:effectLst/>
              </c:spPr>
            </c:marker>
            <c:bubble3D val="0"/>
            <c:spPr>
              <a:ln w="28575" cap="rnd">
                <a:solidFill>
                  <a:schemeClr val="bg1">
                    <a:lumMod val="65000"/>
                  </a:schemeClr>
                </a:solidFill>
                <a:round/>
              </a:ln>
              <a:effectLst/>
            </c:spPr>
            <c:extLst>
              <c:ext xmlns:c16="http://schemas.microsoft.com/office/drawing/2014/chart" uri="{C3380CC4-5D6E-409C-BE32-E72D297353CC}">
                <c16:uniqueId val="{00000001-D4DA-41F5-9773-20547C2894AD}"/>
              </c:ext>
            </c:extLst>
          </c:dPt>
          <c:dPt>
            <c:idx val="1"/>
            <c:marker>
              <c:symbol val="circle"/>
              <c:size val="8"/>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2-D4DA-41F5-9773-20547C2894AD}"/>
              </c:ext>
            </c:extLst>
          </c:dPt>
          <c:dPt>
            <c:idx val="2"/>
            <c:marker>
              <c:symbol val="circle"/>
              <c:size val="8"/>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3-D4DA-41F5-9773-20547C2894AD}"/>
              </c:ext>
            </c:extLst>
          </c:dPt>
          <c:dPt>
            <c:idx val="3"/>
            <c:marker>
              <c:symbol val="circle"/>
              <c:size val="8"/>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4-D4DA-41F5-9773-20547C2894AD}"/>
              </c:ext>
            </c:extLst>
          </c:dPt>
          <c:dPt>
            <c:idx val="4"/>
            <c:marker>
              <c:symbol val="circle"/>
              <c:size val="15"/>
              <c:spPr>
                <a:solidFill>
                  <a:schemeClr val="accent1">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5-D4DA-41F5-9773-20547C2894AD}"/>
              </c:ext>
            </c:extLst>
          </c:dPt>
          <c:dPt>
            <c:idx val="5"/>
            <c:marker>
              <c:symbol val="circle"/>
              <c:size val="15"/>
              <c:spPr>
                <a:solidFill>
                  <a:schemeClr val="accent1">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6-D4DA-41F5-9773-20547C2894AD}"/>
              </c:ext>
            </c:extLst>
          </c:dPt>
          <c:dPt>
            <c:idx val="6"/>
            <c:marker>
              <c:symbol val="circle"/>
              <c:size val="15"/>
              <c:spPr>
                <a:solidFill>
                  <a:schemeClr val="accent1">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7-D4DA-41F5-9773-20547C2894AD}"/>
              </c:ext>
            </c:extLst>
          </c:dPt>
          <c:dPt>
            <c:idx val="7"/>
            <c:marker>
              <c:symbol val="circle"/>
              <c:size val="15"/>
              <c:spPr>
                <a:solidFill>
                  <a:schemeClr val="accent1">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8-D4DA-41F5-9773-20547C2894AD}"/>
              </c:ext>
            </c:extLst>
          </c:dPt>
          <c:dPt>
            <c:idx val="8"/>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9-D4DA-41F5-9773-20547C2894AD}"/>
              </c:ext>
            </c:extLst>
          </c:dPt>
          <c:dPt>
            <c:idx val="9"/>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A-D4DA-41F5-9773-20547C2894AD}"/>
              </c:ext>
            </c:extLst>
          </c:dPt>
          <c:dPt>
            <c:idx val="10"/>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B-D4DA-41F5-9773-20547C2894AD}"/>
              </c:ext>
            </c:extLst>
          </c:dPt>
          <c:dPt>
            <c:idx val="11"/>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C-D4DA-41F5-9773-20547C2894AD}"/>
              </c:ext>
            </c:extLst>
          </c:dPt>
          <c:dPt>
            <c:idx val="12"/>
            <c:marker>
              <c:symbol val="circle"/>
              <c:size val="15"/>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D-D4DA-41F5-9773-20547C2894AD}"/>
              </c:ext>
            </c:extLst>
          </c:dPt>
          <c:dPt>
            <c:idx val="13"/>
            <c:marker>
              <c:symbol val="circle"/>
              <c:size val="15"/>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E-D4DA-41F5-9773-20547C2894AD}"/>
              </c:ext>
            </c:extLst>
          </c:dPt>
          <c:dPt>
            <c:idx val="14"/>
            <c:marker>
              <c:symbol val="circle"/>
              <c:size val="15"/>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F-D4DA-41F5-9773-20547C2894AD}"/>
              </c:ext>
            </c:extLst>
          </c:dPt>
          <c:dPt>
            <c:idx val="15"/>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0-D4DA-41F5-9773-20547C2894AD}"/>
              </c:ext>
            </c:extLst>
          </c:dPt>
          <c:dPt>
            <c:idx val="16"/>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1-D4DA-41F5-9773-20547C2894AD}"/>
              </c:ext>
            </c:extLst>
          </c:dPt>
          <c:dPt>
            <c:idx val="17"/>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2-D4DA-41F5-9773-20547C2894AD}"/>
              </c:ext>
            </c:extLst>
          </c:dPt>
          <c:dPt>
            <c:idx val="18"/>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3-D4DA-41F5-9773-20547C2894AD}"/>
              </c:ext>
            </c:extLst>
          </c:dPt>
          <c:dPt>
            <c:idx val="19"/>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4-D4DA-41F5-9773-20547C2894AD}"/>
              </c:ext>
            </c:extLst>
          </c:dPt>
          <c:dPt>
            <c:idx val="20"/>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5-D4DA-41F5-9773-20547C2894AD}"/>
              </c:ext>
            </c:extLst>
          </c:dPt>
          <c:dPt>
            <c:idx val="21"/>
            <c:marker>
              <c:symbol val="circle"/>
              <c:size val="15"/>
              <c:spPr>
                <a:solidFill>
                  <a:schemeClr val="bg1">
                    <a:lumMod val="9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6-D4DA-41F5-9773-20547C2894AD}"/>
              </c:ext>
            </c:extLst>
          </c:dPt>
          <c:dPt>
            <c:idx val="22"/>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7-D4DA-41F5-9773-20547C2894AD}"/>
              </c:ext>
            </c:extLst>
          </c:dPt>
          <c:dPt>
            <c:idx val="23"/>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8-D4DA-41F5-9773-20547C2894AD}"/>
              </c:ext>
            </c:extLst>
          </c:dPt>
          <c:dPt>
            <c:idx val="24"/>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9-D4DA-41F5-9773-20547C2894AD}"/>
              </c:ext>
            </c:extLst>
          </c:dPt>
          <c:dPt>
            <c:idx val="25"/>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A-D4DA-41F5-9773-20547C2894AD}"/>
              </c:ext>
            </c:extLst>
          </c:dPt>
          <c:dPt>
            <c:idx val="26"/>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B-D4DA-41F5-9773-20547C2894AD}"/>
              </c:ext>
            </c:extLst>
          </c:dPt>
          <c:dPt>
            <c:idx val="27"/>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C-D4DA-41F5-9773-20547C2894AD}"/>
              </c:ext>
            </c:extLst>
          </c:dPt>
          <c:dPt>
            <c:idx val="28"/>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D-D4DA-41F5-9773-20547C2894AD}"/>
              </c:ext>
            </c:extLst>
          </c:dPt>
          <c:dPt>
            <c:idx val="29"/>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E-D4DA-41F5-9773-20547C2894AD}"/>
              </c:ext>
            </c:extLst>
          </c:dPt>
          <c:dLbls>
            <c:dLbl>
              <c:idx val="0"/>
              <c:layout>
                <c:manualLayout>
                  <c:x val="-5.8017237932590539E-2"/>
                  <c:y val="-5.2425526147568485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9.07894150640568E-2"/>
                      <c:h val="5.8419193045265015E-2"/>
                    </c:manualLayout>
                  </c15:layout>
                </c:ext>
                <c:ext xmlns:c16="http://schemas.microsoft.com/office/drawing/2014/chart" uri="{C3380CC4-5D6E-409C-BE32-E72D297353CC}">
                  <c16:uniqueId val="{00000001-D4DA-41F5-9773-20547C2894AD}"/>
                </c:ext>
              </c:extLst>
            </c:dLbl>
            <c:dLbl>
              <c:idx val="1"/>
              <c:layout>
                <c:manualLayout>
                  <c:x val="-5.2222391953324739E-2"/>
                  <c:y val="-6.231803717897439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DA-41F5-9773-20547C2894AD}"/>
                </c:ext>
              </c:extLst>
            </c:dLbl>
            <c:dLbl>
              <c:idx val="2"/>
              <c:layout>
                <c:manualLayout>
                  <c:x val="-4.1731115145185224E-2"/>
                  <c:y val="-5.927898866346355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DA-41F5-9773-20547C2894AD}"/>
                </c:ext>
              </c:extLst>
            </c:dLbl>
            <c:dLbl>
              <c:idx val="3"/>
              <c:layout>
                <c:manualLayout>
                  <c:x val="-5.840518287736849E-2"/>
                  <c:y val="-6.27193452897086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DA-41F5-9773-20547C2894AD}"/>
                </c:ext>
              </c:extLst>
            </c:dLbl>
            <c:dLbl>
              <c:idx val="4"/>
              <c:layout>
                <c:manualLayout>
                  <c:x val="-0.12074796944366475"/>
                  <c:y val="-4.93729268392926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DA-41F5-9773-20547C2894AD}"/>
                </c:ext>
              </c:extLst>
            </c:dLbl>
            <c:dLbl>
              <c:idx val="5"/>
              <c:layout>
                <c:manualLayout>
                  <c:x val="-0.12567127664235564"/>
                  <c:y val="-4.037908078723218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DA-41F5-9773-20547C2894AD}"/>
                </c:ext>
              </c:extLst>
            </c:dLbl>
            <c:dLbl>
              <c:idx val="6"/>
              <c:layout>
                <c:manualLayout>
                  <c:x val="-0.115626668940274"/>
                  <c:y val="-5.59535779074038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DA-41F5-9773-20547C2894AD}"/>
                </c:ext>
              </c:extLst>
            </c:dLbl>
            <c:dLbl>
              <c:idx val="7"/>
              <c:layout>
                <c:manualLayout>
                  <c:x val="-0.10396164234972581"/>
                  <c:y val="-5.84269189862175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DA-41F5-9773-20547C2894AD}"/>
                </c:ext>
              </c:extLst>
            </c:dLbl>
            <c:dLbl>
              <c:idx val="8"/>
              <c:layout>
                <c:manualLayout>
                  <c:x val="-2.7155741122577887E-3"/>
                  <c:y val="-5.242552614756848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DA-41F5-9773-20547C2894AD}"/>
                </c:ext>
              </c:extLst>
            </c:dLbl>
            <c:dLbl>
              <c:idx val="9"/>
              <c:layout>
                <c:manualLayout>
                  <c:x val="-1.6236398321793702E-2"/>
                  <c:y val="-5.762363447480597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DA-41F5-9773-20547C2894AD}"/>
                </c:ext>
              </c:extLst>
            </c:dLbl>
            <c:dLbl>
              <c:idx val="10"/>
              <c:layout>
                <c:manualLayout>
                  <c:x val="-4.9745580971801401E-2"/>
                  <c:y val="-5.9278821590977818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9.7780528722569454E-2"/>
                      <c:h val="4.7786365827779856E-2"/>
                    </c:manualLayout>
                  </c15:layout>
                </c:ext>
                <c:ext xmlns:c16="http://schemas.microsoft.com/office/drawing/2014/chart" uri="{C3380CC4-5D6E-409C-BE32-E72D297353CC}">
                  <c16:uniqueId val="{0000000B-D4DA-41F5-9773-20547C2894AD}"/>
                </c:ext>
              </c:extLst>
            </c:dLbl>
            <c:dLbl>
              <c:idx val="11"/>
              <c:layout>
                <c:manualLayout>
                  <c:x val="-2.8267570425579057E-2"/>
                  <c:y val="-7.459819902543293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DA-41F5-9773-20547C2894AD}"/>
                </c:ext>
              </c:extLst>
            </c:dLbl>
            <c:dLbl>
              <c:idx val="12"/>
              <c:layout>
                <c:manualLayout>
                  <c:x val="-2.4549025443984452E-2"/>
                  <c:y val="-4.654790754779319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DA-41F5-9773-20547C2894A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6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Sheet1!$A$2:$A$13</c:f>
              <c:numCache>
                <c:formatCode>0%</c:formatCode>
                <c:ptCount val="12"/>
                <c:pt idx="0">
                  <c:v>0.9</c:v>
                </c:pt>
                <c:pt idx="1">
                  <c:v>0.66</c:v>
                </c:pt>
                <c:pt idx="2">
                  <c:v>0.59</c:v>
                </c:pt>
                <c:pt idx="3">
                  <c:v>0.13</c:v>
                </c:pt>
                <c:pt idx="4">
                  <c:v>0.87</c:v>
                </c:pt>
                <c:pt idx="5">
                  <c:v>0.62</c:v>
                </c:pt>
                <c:pt idx="6">
                  <c:v>0.56000000000000005</c:v>
                </c:pt>
                <c:pt idx="7">
                  <c:v>0.11</c:v>
                </c:pt>
                <c:pt idx="8">
                  <c:v>0.93</c:v>
                </c:pt>
                <c:pt idx="9">
                  <c:v>0.72</c:v>
                </c:pt>
                <c:pt idx="10">
                  <c:v>0.63</c:v>
                </c:pt>
                <c:pt idx="11">
                  <c:v>0.16</c:v>
                </c:pt>
              </c:numCache>
            </c:numRef>
          </c:xVal>
          <c:yVal>
            <c:numRef>
              <c:f>Sheet1!$B$2:$B$13</c:f>
              <c:numCache>
                <c:formatCode>General</c:formatCode>
                <c:ptCount val="12"/>
                <c:pt idx="0">
                  <c:v>2</c:v>
                </c:pt>
                <c:pt idx="1">
                  <c:v>1.5</c:v>
                </c:pt>
                <c:pt idx="2">
                  <c:v>1</c:v>
                </c:pt>
                <c:pt idx="3">
                  <c:v>0.5</c:v>
                </c:pt>
                <c:pt idx="4">
                  <c:v>2</c:v>
                </c:pt>
                <c:pt idx="5">
                  <c:v>1.5</c:v>
                </c:pt>
                <c:pt idx="6">
                  <c:v>1</c:v>
                </c:pt>
                <c:pt idx="7">
                  <c:v>0.5</c:v>
                </c:pt>
                <c:pt idx="8">
                  <c:v>2</c:v>
                </c:pt>
                <c:pt idx="9">
                  <c:v>1.5</c:v>
                </c:pt>
                <c:pt idx="10">
                  <c:v>1</c:v>
                </c:pt>
                <c:pt idx="11">
                  <c:v>0.5</c:v>
                </c:pt>
              </c:numCache>
            </c:numRef>
          </c:yVal>
          <c:smooth val="0"/>
          <c:extLst>
            <c:ext xmlns:c16="http://schemas.microsoft.com/office/drawing/2014/chart" uri="{C3380CC4-5D6E-409C-BE32-E72D297353CC}">
              <c16:uniqueId val="{0000001F-D4DA-41F5-9773-20547C2894AD}"/>
            </c:ext>
          </c:extLst>
        </c:ser>
        <c:dLbls>
          <c:showLegendKey val="0"/>
          <c:showVal val="0"/>
          <c:showCatName val="0"/>
          <c:showSerName val="0"/>
          <c:showPercent val="0"/>
          <c:showBubbleSize val="0"/>
        </c:dLbls>
        <c:axId val="796995872"/>
        <c:axId val="797001696"/>
      </c:scatterChart>
      <c:valAx>
        <c:axId val="796995872"/>
        <c:scaling>
          <c:orientation val="minMax"/>
          <c:max val="1"/>
          <c:min val="0"/>
        </c:scaling>
        <c:delete val="1"/>
        <c:axPos val="b"/>
        <c:numFmt formatCode="0%" sourceLinked="1"/>
        <c:majorTickMark val="out"/>
        <c:minorTickMark val="none"/>
        <c:tickLblPos val="nextTo"/>
        <c:crossAx val="797001696"/>
        <c:crosses val="autoZero"/>
        <c:crossBetween val="midCat"/>
        <c:majorUnit val="0.5"/>
      </c:valAx>
      <c:valAx>
        <c:axId val="797001696"/>
        <c:scaling>
          <c:orientation val="minMax"/>
          <c:max val="2"/>
          <c:min val="0.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796995872"/>
        <c:crosses val="autoZero"/>
        <c:crossBetween val="midCat"/>
        <c:majorUnit val="0.5"/>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91843254429835E-2"/>
          <c:y val="3.6001875499277976E-2"/>
          <c:w val="0.86088672578279968"/>
          <c:h val="0.74798687150505405"/>
        </c:manualLayout>
      </c:layout>
      <c:barChart>
        <c:barDir val="col"/>
        <c:grouping val="clustered"/>
        <c:varyColors val="0"/>
        <c:ser>
          <c:idx val="0"/>
          <c:order val="0"/>
          <c:tx>
            <c:strRef>
              <c:f>Sheet1!$B$1</c:f>
              <c:strCache>
                <c:ptCount val="1"/>
                <c:pt idx="0">
                  <c:v>Total</c:v>
                </c:pt>
              </c:strCache>
            </c:strRef>
          </c:tx>
          <c:spPr>
            <a:solidFill>
              <a:schemeClr val="accent3">
                <a:lumMod val="40000"/>
                <a:lumOff val="60000"/>
              </a:schemeClr>
            </a:solidFill>
            <a:ln>
              <a:noFill/>
            </a:ln>
            <a:effectLst/>
          </c:spPr>
          <c:invertIfNegative val="0"/>
          <c:dLbls>
            <c:dLbl>
              <c:idx val="1"/>
              <c:layout>
                <c:manualLayout>
                  <c:x val="-2.5737323658801766E-2"/>
                  <c:y val="-6.60026759467981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FD-4E40-86A4-CE0308DC174A}"/>
                </c:ext>
              </c:extLst>
            </c:dLbl>
            <c:dLbl>
              <c:idx val="2"/>
              <c:layout>
                <c:manualLayout>
                  <c:x val="-3.0884788390562155E-2"/>
                  <c:y val="-1.650066898669954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FD-4E40-86A4-CE0308DC174A}"/>
                </c:ext>
              </c:extLst>
            </c:dLbl>
            <c:dLbl>
              <c:idx val="3"/>
              <c:layout>
                <c:manualLayout>
                  <c:x val="-2.5737323658801815E-2"/>
                  <c:y val="7.20037509985559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FD-4E40-86A4-CE0308DC174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18-27</c:v>
                </c:pt>
                <c:pt idx="1">
                  <c:v>28-39</c:v>
                </c:pt>
                <c:pt idx="2">
                  <c:v>40-59</c:v>
                </c:pt>
                <c:pt idx="3">
                  <c:v>60+</c:v>
                </c:pt>
              </c:strCache>
            </c:strRef>
          </c:cat>
          <c:val>
            <c:numRef>
              <c:f>Sheet1!$B$2:$B$5</c:f>
              <c:numCache>
                <c:formatCode>0%</c:formatCode>
                <c:ptCount val="4"/>
                <c:pt idx="0">
                  <c:v>2.865612648221344E-2</c:v>
                </c:pt>
                <c:pt idx="1">
                  <c:v>0.26778656126482214</c:v>
                </c:pt>
                <c:pt idx="2">
                  <c:v>0.59189723320158105</c:v>
                </c:pt>
                <c:pt idx="3">
                  <c:v>0.11166007905138341</c:v>
                </c:pt>
              </c:numCache>
            </c:numRef>
          </c:val>
          <c:extLst>
            <c:ext xmlns:c16="http://schemas.microsoft.com/office/drawing/2014/chart" uri="{C3380CC4-5D6E-409C-BE32-E72D297353CC}">
              <c16:uniqueId val="{00000003-54FD-4E40-86A4-CE0308DC174A}"/>
            </c:ext>
          </c:extLst>
        </c:ser>
        <c:ser>
          <c:idx val="1"/>
          <c:order val="1"/>
          <c:tx>
            <c:strRef>
              <c:f>Sheet1!$C$1</c:f>
              <c:strCache>
                <c:ptCount val="1"/>
                <c:pt idx="0">
                  <c:v>East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18-27</c:v>
                </c:pt>
                <c:pt idx="1">
                  <c:v>28-39</c:v>
                </c:pt>
                <c:pt idx="2">
                  <c:v>40-59</c:v>
                </c:pt>
                <c:pt idx="3">
                  <c:v>60+</c:v>
                </c:pt>
              </c:strCache>
            </c:strRef>
          </c:cat>
          <c:val>
            <c:numRef>
              <c:f>Sheet1!$C$2:$C$5</c:f>
              <c:numCache>
                <c:formatCode>0%</c:formatCode>
                <c:ptCount val="4"/>
                <c:pt idx="0">
                  <c:v>3.968253968253968E-2</c:v>
                </c:pt>
                <c:pt idx="1">
                  <c:v>0.29365079365079361</c:v>
                </c:pt>
                <c:pt idx="2">
                  <c:v>0.5714285714285714</c:v>
                </c:pt>
                <c:pt idx="3">
                  <c:v>9.5238095238095233E-2</c:v>
                </c:pt>
              </c:numCache>
            </c:numRef>
          </c:val>
          <c:extLst>
            <c:ext xmlns:c16="http://schemas.microsoft.com/office/drawing/2014/chart" uri="{C3380CC4-5D6E-409C-BE32-E72D297353CC}">
              <c16:uniqueId val="{00000004-54FD-4E40-86A4-CE0308DC174A}"/>
            </c:ext>
          </c:extLst>
        </c:ser>
        <c:dLbls>
          <c:showLegendKey val="0"/>
          <c:showVal val="0"/>
          <c:showCatName val="0"/>
          <c:showSerName val="0"/>
          <c:showPercent val="0"/>
          <c:showBubbleSize val="0"/>
        </c:dLbls>
        <c:gapWidth val="68"/>
        <c:axId val="94029936"/>
        <c:axId val="94039536"/>
      </c:barChart>
      <c:catAx>
        <c:axId val="9402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1">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4039536"/>
        <c:crosses val="autoZero"/>
        <c:auto val="1"/>
        <c:lblAlgn val="ctr"/>
        <c:lblOffset val="100"/>
        <c:noMultiLvlLbl val="0"/>
      </c:catAx>
      <c:valAx>
        <c:axId val="94039536"/>
        <c:scaling>
          <c:orientation val="minMax"/>
        </c:scaling>
        <c:delete val="1"/>
        <c:axPos val="l"/>
        <c:numFmt formatCode="0%" sourceLinked="1"/>
        <c:majorTickMark val="none"/>
        <c:minorTickMark val="none"/>
        <c:tickLblPos val="nextTo"/>
        <c:crossAx val="9402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25885826771651E-2"/>
          <c:y val="8.1635218418847952E-2"/>
          <c:w val="0.90622719816272967"/>
          <c:h val="0.84668672669438316"/>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15"/>
            <c:spPr>
              <a:solidFill>
                <a:schemeClr val="accent1"/>
              </a:solidFill>
              <a:ln w="9525">
                <a:solidFill>
                  <a:schemeClr val="tx1">
                    <a:lumMod val="75000"/>
                    <a:lumOff val="25000"/>
                  </a:schemeClr>
                </a:solidFill>
              </a:ln>
              <a:effectLst/>
            </c:spPr>
          </c:marker>
          <c:dPt>
            <c:idx val="0"/>
            <c:marker>
              <c:symbol val="circle"/>
              <c:size val="8"/>
              <c:spPr>
                <a:solidFill>
                  <a:schemeClr val="bg1">
                    <a:lumMod val="85000"/>
                  </a:schemeClr>
                </a:solidFill>
                <a:ln w="9525">
                  <a:solidFill>
                    <a:schemeClr val="tx1">
                      <a:lumMod val="75000"/>
                      <a:lumOff val="25000"/>
                    </a:schemeClr>
                  </a:solidFill>
                </a:ln>
                <a:effectLst/>
              </c:spPr>
            </c:marker>
            <c:bubble3D val="0"/>
            <c:spPr>
              <a:ln w="28575" cap="rnd">
                <a:solidFill>
                  <a:schemeClr val="bg1">
                    <a:lumMod val="65000"/>
                  </a:schemeClr>
                </a:solidFill>
                <a:round/>
              </a:ln>
              <a:effectLst/>
            </c:spPr>
            <c:extLst>
              <c:ext xmlns:c16="http://schemas.microsoft.com/office/drawing/2014/chart" uri="{C3380CC4-5D6E-409C-BE32-E72D297353CC}">
                <c16:uniqueId val="{00000001-D4DA-41F5-9773-20547C2894AD}"/>
              </c:ext>
            </c:extLst>
          </c:dPt>
          <c:dPt>
            <c:idx val="1"/>
            <c:marker>
              <c:symbol val="circle"/>
              <c:size val="8"/>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2-D4DA-41F5-9773-20547C2894AD}"/>
              </c:ext>
            </c:extLst>
          </c:dPt>
          <c:dPt>
            <c:idx val="2"/>
            <c:marker>
              <c:symbol val="circle"/>
              <c:size val="8"/>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3-D4DA-41F5-9773-20547C2894AD}"/>
              </c:ext>
            </c:extLst>
          </c:dPt>
          <c:dPt>
            <c:idx val="3"/>
            <c:marker>
              <c:symbol val="circle"/>
              <c:size val="8"/>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4-D4DA-41F5-9773-20547C2894AD}"/>
              </c:ext>
            </c:extLst>
          </c:dPt>
          <c:dPt>
            <c:idx val="4"/>
            <c:marker>
              <c:symbol val="circle"/>
              <c:size val="8"/>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5-D4DA-41F5-9773-20547C2894AD}"/>
              </c:ext>
            </c:extLst>
          </c:dPt>
          <c:dPt>
            <c:idx val="5"/>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6-D4DA-41F5-9773-20547C2894AD}"/>
              </c:ext>
            </c:extLst>
          </c:dPt>
          <c:dPt>
            <c:idx val="6"/>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7-D4DA-41F5-9773-20547C2894AD}"/>
              </c:ext>
            </c:extLst>
          </c:dPt>
          <c:dPt>
            <c:idx val="7"/>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8-D4DA-41F5-9773-20547C2894AD}"/>
              </c:ext>
            </c:extLst>
          </c:dPt>
          <c:dPt>
            <c:idx val="8"/>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9-D4DA-41F5-9773-20547C2894AD}"/>
              </c:ext>
            </c:extLst>
          </c:dPt>
          <c:dPt>
            <c:idx val="9"/>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A-D4DA-41F5-9773-20547C2894AD}"/>
              </c:ext>
            </c:extLst>
          </c:dPt>
          <c:dPt>
            <c:idx val="10"/>
            <c:marker>
              <c:symbol val="circle"/>
              <c:size val="15"/>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B-D4DA-41F5-9773-20547C2894AD}"/>
              </c:ext>
            </c:extLst>
          </c:dPt>
          <c:dPt>
            <c:idx val="11"/>
            <c:marker>
              <c:symbol val="circle"/>
              <c:size val="15"/>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C-D4DA-41F5-9773-20547C2894AD}"/>
              </c:ext>
            </c:extLst>
          </c:dPt>
          <c:dPt>
            <c:idx val="12"/>
            <c:marker>
              <c:symbol val="circle"/>
              <c:size val="15"/>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D-D4DA-41F5-9773-20547C2894AD}"/>
              </c:ext>
            </c:extLst>
          </c:dPt>
          <c:dPt>
            <c:idx val="13"/>
            <c:marker>
              <c:symbol val="circle"/>
              <c:size val="15"/>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E-D4DA-41F5-9773-20547C2894AD}"/>
              </c:ext>
            </c:extLst>
          </c:dPt>
          <c:dPt>
            <c:idx val="14"/>
            <c:marker>
              <c:symbol val="circle"/>
              <c:size val="15"/>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F-D4DA-41F5-9773-20547C2894AD}"/>
              </c:ext>
            </c:extLst>
          </c:dPt>
          <c:dPt>
            <c:idx val="15"/>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0-D4DA-41F5-9773-20547C2894AD}"/>
              </c:ext>
            </c:extLst>
          </c:dPt>
          <c:dPt>
            <c:idx val="16"/>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1-D4DA-41F5-9773-20547C2894AD}"/>
              </c:ext>
            </c:extLst>
          </c:dPt>
          <c:dPt>
            <c:idx val="17"/>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2-D4DA-41F5-9773-20547C2894AD}"/>
              </c:ext>
            </c:extLst>
          </c:dPt>
          <c:dPt>
            <c:idx val="18"/>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3-D4DA-41F5-9773-20547C2894AD}"/>
              </c:ext>
            </c:extLst>
          </c:dPt>
          <c:dPt>
            <c:idx val="19"/>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4-D4DA-41F5-9773-20547C2894AD}"/>
              </c:ext>
            </c:extLst>
          </c:dPt>
          <c:dPt>
            <c:idx val="20"/>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5-D4DA-41F5-9773-20547C2894AD}"/>
              </c:ext>
            </c:extLst>
          </c:dPt>
          <c:dPt>
            <c:idx val="21"/>
            <c:marker>
              <c:symbol val="circle"/>
              <c:size val="15"/>
              <c:spPr>
                <a:solidFill>
                  <a:schemeClr val="bg1">
                    <a:lumMod val="9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6-D4DA-41F5-9773-20547C2894AD}"/>
              </c:ext>
            </c:extLst>
          </c:dPt>
          <c:dPt>
            <c:idx val="22"/>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7-D4DA-41F5-9773-20547C2894AD}"/>
              </c:ext>
            </c:extLst>
          </c:dPt>
          <c:dPt>
            <c:idx val="23"/>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8-D4DA-41F5-9773-20547C2894AD}"/>
              </c:ext>
            </c:extLst>
          </c:dPt>
          <c:dPt>
            <c:idx val="24"/>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9-D4DA-41F5-9773-20547C2894AD}"/>
              </c:ext>
            </c:extLst>
          </c:dPt>
          <c:dPt>
            <c:idx val="25"/>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A-D4DA-41F5-9773-20547C2894AD}"/>
              </c:ext>
            </c:extLst>
          </c:dPt>
          <c:dPt>
            <c:idx val="26"/>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B-D4DA-41F5-9773-20547C2894AD}"/>
              </c:ext>
            </c:extLst>
          </c:dPt>
          <c:dPt>
            <c:idx val="27"/>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C-D4DA-41F5-9773-20547C2894AD}"/>
              </c:ext>
            </c:extLst>
          </c:dPt>
          <c:dPt>
            <c:idx val="28"/>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D-D4DA-41F5-9773-20547C2894AD}"/>
              </c:ext>
            </c:extLst>
          </c:dPt>
          <c:dPt>
            <c:idx val="29"/>
            <c:marker>
              <c:symbol val="circle"/>
              <c:size val="15"/>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E-D4DA-41F5-9773-20547C2894AD}"/>
              </c:ext>
            </c:extLst>
          </c:dPt>
          <c:dLbls>
            <c:dLbl>
              <c:idx val="0"/>
              <c:layout>
                <c:manualLayout>
                  <c:x val="-5.2579369469900869E-2"/>
                  <c:y val="-4.270900600400266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DA-41F5-9773-20547C2894AD}"/>
                </c:ext>
              </c:extLst>
            </c:dLbl>
            <c:dLbl>
              <c:idx val="1"/>
              <c:layout>
                <c:manualLayout>
                  <c:x val="-6.1776975043068068E-2"/>
                  <c:y val="-4.654790754779314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DA-41F5-9773-20547C2894AD}"/>
                </c:ext>
              </c:extLst>
            </c:dLbl>
            <c:dLbl>
              <c:idx val="2"/>
              <c:layout>
                <c:manualLayout>
                  <c:x val="3.768765588596971E-3"/>
                  <c:y val="-4.654783188792534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DA-41F5-9773-20547C2894AD}"/>
                </c:ext>
              </c:extLst>
            </c:dLbl>
            <c:dLbl>
              <c:idx val="3"/>
              <c:layout>
                <c:manualLayout>
                  <c:x val="-7.3231728765863036E-2"/>
                  <c:y val="-4.654790754779319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DA-41F5-9773-20547C2894AD}"/>
                </c:ext>
              </c:extLst>
            </c:dLbl>
            <c:dLbl>
              <c:idx val="5"/>
              <c:layout>
                <c:manualLayout>
                  <c:x val="-0.10673406314573813"/>
                  <c:y val="-3.21483655770513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DA-41F5-9773-20547C2894AD}"/>
                </c:ext>
              </c:extLst>
            </c:dLbl>
            <c:dLbl>
              <c:idx val="6"/>
              <c:layout>
                <c:manualLayout>
                  <c:x val="-2.8400736474425654E-2"/>
                  <c:y val="-5.170980203342645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DA-41F5-9773-20547C2894AD}"/>
                </c:ext>
              </c:extLst>
            </c:dLbl>
            <c:dLbl>
              <c:idx val="7"/>
              <c:layout>
                <c:manualLayout>
                  <c:x val="-6.1947016420252243E-2"/>
                  <c:y val="-4.779239492995330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DA-41F5-9773-20547C2894AD}"/>
                </c:ext>
              </c:extLst>
            </c:dLbl>
            <c:dLbl>
              <c:idx val="8"/>
              <c:layout>
                <c:manualLayout>
                  <c:x val="-4.6238731363408808E-2"/>
                  <c:y val="-5.735355201003865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DA-41F5-9773-20547C2894AD}"/>
                </c:ext>
              </c:extLst>
            </c:dLbl>
            <c:dLbl>
              <c:idx val="10"/>
              <c:layout>
                <c:manualLayout>
                  <c:x val="-2.9658981824235868E-2"/>
                  <c:y val="-4.6547831887925287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9.7780528722569454E-2"/>
                      <c:h val="4.7786365827779856E-2"/>
                    </c:manualLayout>
                  </c15:layout>
                </c:ext>
                <c:ext xmlns:c16="http://schemas.microsoft.com/office/drawing/2014/chart" uri="{C3380CC4-5D6E-409C-BE32-E72D297353CC}">
                  <c16:uniqueId val="{0000000B-D4DA-41F5-9773-20547C2894AD}"/>
                </c:ext>
              </c:extLst>
            </c:dLbl>
            <c:dLbl>
              <c:idx val="11"/>
              <c:layout>
                <c:manualLayout>
                  <c:x val="-9.138819254992829E-2"/>
                  <c:y val="-5.457024683122081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DA-41F5-9773-20547C2894AD}"/>
                </c:ext>
              </c:extLst>
            </c:dLbl>
            <c:dLbl>
              <c:idx val="12"/>
              <c:layout>
                <c:manualLayout>
                  <c:x val="-0.11019598297596139"/>
                  <c:y val="-4.654783188792534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DA-41F5-9773-20547C2894AD}"/>
                </c:ext>
              </c:extLst>
            </c:dLbl>
            <c:dLbl>
              <c:idx val="13"/>
              <c:layout>
                <c:manualLayout>
                  <c:x val="-9.138819254992829E-2"/>
                  <c:y val="-5.118132088058705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DA-41F5-9773-20547C2894A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6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Sheet1!$A$2:$A$16</c:f>
              <c:numCache>
                <c:formatCode>0%</c:formatCode>
                <c:ptCount val="15"/>
                <c:pt idx="0">
                  <c:v>0.67</c:v>
                </c:pt>
                <c:pt idx="1">
                  <c:v>0.56999999999999995</c:v>
                </c:pt>
                <c:pt idx="2">
                  <c:v>0.56000000000000005</c:v>
                </c:pt>
                <c:pt idx="3">
                  <c:v>0.53</c:v>
                </c:pt>
                <c:pt idx="4">
                  <c:v>0.38</c:v>
                </c:pt>
                <c:pt idx="5">
                  <c:v>0.65</c:v>
                </c:pt>
                <c:pt idx="6">
                  <c:v>0.63</c:v>
                </c:pt>
                <c:pt idx="7">
                  <c:v>0.56000000000000005</c:v>
                </c:pt>
                <c:pt idx="8">
                  <c:v>0.65</c:v>
                </c:pt>
                <c:pt idx="9">
                  <c:v>0.53</c:v>
                </c:pt>
                <c:pt idx="10">
                  <c:v>0.68</c:v>
                </c:pt>
                <c:pt idx="11">
                  <c:v>0.52</c:v>
                </c:pt>
                <c:pt idx="12">
                  <c:v>0.55000000000000004</c:v>
                </c:pt>
                <c:pt idx="13">
                  <c:v>0.43</c:v>
                </c:pt>
                <c:pt idx="14">
                  <c:v>0.26</c:v>
                </c:pt>
              </c:numCache>
            </c:numRef>
          </c:xVal>
          <c:yVal>
            <c:numRef>
              <c:f>Sheet1!$B$2:$B$16</c:f>
              <c:numCache>
                <c:formatCode>General</c:formatCode>
                <c:ptCount val="15"/>
                <c:pt idx="0">
                  <c:v>2.5</c:v>
                </c:pt>
                <c:pt idx="1">
                  <c:v>2</c:v>
                </c:pt>
                <c:pt idx="2">
                  <c:v>1.5</c:v>
                </c:pt>
                <c:pt idx="3">
                  <c:v>1</c:v>
                </c:pt>
                <c:pt idx="4">
                  <c:v>0.5</c:v>
                </c:pt>
                <c:pt idx="5">
                  <c:v>2.5</c:v>
                </c:pt>
                <c:pt idx="6">
                  <c:v>2</c:v>
                </c:pt>
                <c:pt idx="7">
                  <c:v>1.5</c:v>
                </c:pt>
                <c:pt idx="8">
                  <c:v>1</c:v>
                </c:pt>
                <c:pt idx="9">
                  <c:v>0.5</c:v>
                </c:pt>
                <c:pt idx="10">
                  <c:v>2.5</c:v>
                </c:pt>
                <c:pt idx="11">
                  <c:v>2</c:v>
                </c:pt>
                <c:pt idx="12">
                  <c:v>1.5</c:v>
                </c:pt>
                <c:pt idx="13">
                  <c:v>1</c:v>
                </c:pt>
                <c:pt idx="14">
                  <c:v>0.5</c:v>
                </c:pt>
              </c:numCache>
            </c:numRef>
          </c:yVal>
          <c:smooth val="0"/>
          <c:extLst>
            <c:ext xmlns:c16="http://schemas.microsoft.com/office/drawing/2014/chart" uri="{C3380CC4-5D6E-409C-BE32-E72D297353CC}">
              <c16:uniqueId val="{0000001F-D4DA-41F5-9773-20547C2894AD}"/>
            </c:ext>
          </c:extLst>
        </c:ser>
        <c:dLbls>
          <c:showLegendKey val="0"/>
          <c:showVal val="0"/>
          <c:showCatName val="0"/>
          <c:showSerName val="0"/>
          <c:showPercent val="0"/>
          <c:showBubbleSize val="0"/>
        </c:dLbls>
        <c:axId val="796995872"/>
        <c:axId val="797001696"/>
      </c:scatterChart>
      <c:valAx>
        <c:axId val="796995872"/>
        <c:scaling>
          <c:orientation val="minMax"/>
          <c:max val="0.77"/>
          <c:min val="0.1"/>
        </c:scaling>
        <c:delete val="1"/>
        <c:axPos val="b"/>
        <c:numFmt formatCode="0%" sourceLinked="1"/>
        <c:majorTickMark val="out"/>
        <c:minorTickMark val="none"/>
        <c:tickLblPos val="nextTo"/>
        <c:crossAx val="797001696"/>
        <c:crosses val="autoZero"/>
        <c:crossBetween val="midCat"/>
        <c:majorUnit val="0.5"/>
      </c:valAx>
      <c:valAx>
        <c:axId val="797001696"/>
        <c:scaling>
          <c:orientation val="minMax"/>
          <c:max val="2.5"/>
          <c:min val="0.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796995872"/>
        <c:crosses val="autoZero"/>
        <c:crossBetween val="midCat"/>
        <c:majorUnit val="0.5"/>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25885826771651E-2"/>
          <c:y val="6.7821693318126222E-2"/>
          <c:w val="0.88909547099564101"/>
          <c:h val="0.93217830668187385"/>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13"/>
            <c:spPr>
              <a:solidFill>
                <a:schemeClr val="accent1"/>
              </a:solidFill>
              <a:ln w="9525">
                <a:solidFill>
                  <a:schemeClr val="tx1">
                    <a:lumMod val="75000"/>
                    <a:lumOff val="25000"/>
                  </a:schemeClr>
                </a:solidFill>
              </a:ln>
              <a:effectLst/>
            </c:spPr>
          </c:marker>
          <c:dPt>
            <c:idx val="0"/>
            <c:marker>
              <c:symbol val="circle"/>
              <c:size val="7"/>
              <c:spPr>
                <a:solidFill>
                  <a:schemeClr val="bg1">
                    <a:lumMod val="75000"/>
                  </a:schemeClr>
                </a:solidFill>
                <a:ln w="9525">
                  <a:solidFill>
                    <a:schemeClr val="tx1">
                      <a:lumMod val="75000"/>
                      <a:lumOff val="25000"/>
                    </a:schemeClr>
                  </a:solidFill>
                </a:ln>
                <a:effectLst/>
              </c:spPr>
            </c:marker>
            <c:bubble3D val="0"/>
            <c:spPr>
              <a:ln w="28575" cap="rnd">
                <a:solidFill>
                  <a:schemeClr val="bg1">
                    <a:lumMod val="65000"/>
                  </a:schemeClr>
                </a:solidFill>
                <a:round/>
              </a:ln>
              <a:effectLst/>
            </c:spPr>
            <c:extLst>
              <c:ext xmlns:c16="http://schemas.microsoft.com/office/drawing/2014/chart" uri="{C3380CC4-5D6E-409C-BE32-E72D297353CC}">
                <c16:uniqueId val="{00000000-5E00-4508-B515-6004B8EC9AE4}"/>
              </c:ext>
            </c:extLst>
          </c:dPt>
          <c:dPt>
            <c:idx val="1"/>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1-5E00-4508-B515-6004B8EC9AE4}"/>
              </c:ext>
            </c:extLst>
          </c:dPt>
          <c:dPt>
            <c:idx val="2"/>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2-5E00-4508-B515-6004B8EC9AE4}"/>
              </c:ext>
            </c:extLst>
          </c:dPt>
          <c:dPt>
            <c:idx val="3"/>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3-5E00-4508-B515-6004B8EC9AE4}"/>
              </c:ext>
            </c:extLst>
          </c:dPt>
          <c:dPt>
            <c:idx val="4"/>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E-5E00-4508-B515-6004B8EC9AE4}"/>
              </c:ext>
            </c:extLst>
          </c:dPt>
          <c:dPt>
            <c:idx val="5"/>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D-5E00-4508-B515-6004B8EC9AE4}"/>
              </c:ext>
            </c:extLst>
          </c:dPt>
          <c:dPt>
            <c:idx val="6"/>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C-5E00-4508-B515-6004B8EC9AE4}"/>
              </c:ext>
            </c:extLst>
          </c:dPt>
          <c:dPt>
            <c:idx val="7"/>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B-5E00-4508-B515-6004B8EC9AE4}"/>
              </c:ext>
            </c:extLst>
          </c:dPt>
          <c:dPt>
            <c:idx val="8"/>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A-5E00-4508-B515-6004B8EC9AE4}"/>
              </c:ext>
            </c:extLst>
          </c:dPt>
          <c:dPt>
            <c:idx val="9"/>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9-5E00-4508-B515-6004B8EC9AE4}"/>
              </c:ext>
            </c:extLst>
          </c:dPt>
          <c:dPt>
            <c:idx val="10"/>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4-5E00-4508-B515-6004B8EC9AE4}"/>
              </c:ext>
            </c:extLst>
          </c:dPt>
          <c:dPt>
            <c:idx val="11"/>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0-5E00-4508-B515-6004B8EC9AE4}"/>
              </c:ext>
            </c:extLst>
          </c:dPt>
          <c:dPt>
            <c:idx val="12"/>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5-5E00-4508-B515-6004B8EC9AE4}"/>
              </c:ext>
            </c:extLst>
          </c:dPt>
          <c:dPt>
            <c:idx val="13"/>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1-5E00-4508-B515-6004B8EC9AE4}"/>
              </c:ext>
            </c:extLst>
          </c:dPt>
          <c:dPt>
            <c:idx val="14"/>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2-5E00-4508-B515-6004B8EC9AE4}"/>
              </c:ext>
            </c:extLst>
          </c:dPt>
          <c:dPt>
            <c:idx val="15"/>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3-5E00-4508-B515-6004B8EC9AE4}"/>
              </c:ext>
            </c:extLst>
          </c:dPt>
          <c:dPt>
            <c:idx val="16"/>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4-5E00-4508-B515-6004B8EC9AE4}"/>
              </c:ext>
            </c:extLst>
          </c:dPt>
          <c:dPt>
            <c:idx val="17"/>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5-5E00-4508-B515-6004B8EC9AE4}"/>
              </c:ext>
            </c:extLst>
          </c:dPt>
          <c:dPt>
            <c:idx val="18"/>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6-5E00-4508-B515-6004B8EC9AE4}"/>
              </c:ext>
            </c:extLst>
          </c:dPt>
          <c:dPt>
            <c:idx val="19"/>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7-5E00-4508-B515-6004B8EC9AE4}"/>
              </c:ext>
            </c:extLst>
          </c:dPt>
          <c:dPt>
            <c:idx val="20"/>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8-5E00-4508-B515-6004B8EC9AE4}"/>
              </c:ext>
            </c:extLst>
          </c:dPt>
          <c:dPt>
            <c:idx val="21"/>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7-5E00-4508-B515-6004B8EC9AE4}"/>
              </c:ext>
            </c:extLst>
          </c:dPt>
          <c:dPt>
            <c:idx val="22"/>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F-5E00-4508-B515-6004B8EC9AE4}"/>
              </c:ext>
            </c:extLst>
          </c:dPt>
          <c:dPt>
            <c:idx val="23"/>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E-5E00-4508-B515-6004B8EC9AE4}"/>
              </c:ext>
            </c:extLst>
          </c:dPt>
          <c:dPt>
            <c:idx val="24"/>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D-5E00-4508-B515-6004B8EC9AE4}"/>
              </c:ext>
            </c:extLst>
          </c:dPt>
          <c:dPt>
            <c:idx val="25"/>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C-5E00-4508-B515-6004B8EC9AE4}"/>
              </c:ext>
            </c:extLst>
          </c:dPt>
          <c:dPt>
            <c:idx val="26"/>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B-5E00-4508-B515-6004B8EC9AE4}"/>
              </c:ext>
            </c:extLst>
          </c:dPt>
          <c:dPt>
            <c:idx val="27"/>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A-5E00-4508-B515-6004B8EC9AE4}"/>
              </c:ext>
            </c:extLst>
          </c:dPt>
          <c:dPt>
            <c:idx val="28"/>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9-5E00-4508-B515-6004B8EC9AE4}"/>
              </c:ext>
            </c:extLst>
          </c:dPt>
          <c:dPt>
            <c:idx val="29"/>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8-5E00-4508-B515-6004B8EC9AE4}"/>
              </c:ext>
            </c:extLst>
          </c:dPt>
          <c:dLbls>
            <c:dLbl>
              <c:idx val="0"/>
              <c:layout>
                <c:manualLayout>
                  <c:x val="-4.6640266286812074E-2"/>
                  <c:y val="-4.559947109590400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00-4508-B515-6004B8EC9AE4}"/>
                </c:ext>
              </c:extLst>
            </c:dLbl>
            <c:dLbl>
              <c:idx val="5"/>
              <c:layout>
                <c:manualLayout>
                  <c:x val="-3.6358609612377593E-2"/>
                  <c:y val="-4.276764899676570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E00-4508-B515-6004B8EC9AE4}"/>
                </c:ext>
              </c:extLst>
            </c:dLbl>
            <c:dLbl>
              <c:idx val="9"/>
              <c:layout>
                <c:manualLayout>
                  <c:x val="-3.8929023780986137E-2"/>
                  <c:y val="-4.559947109590400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00-4508-B515-6004B8EC9AE4}"/>
                </c:ext>
              </c:extLst>
            </c:dLbl>
            <c:dLbl>
              <c:idx val="10"/>
              <c:layout>
                <c:manualLayout>
                  <c:x val="-0.12867260574016007"/>
                  <c:y val="-3.8264828881017759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7.4845939117258023E-2"/>
                      <c:h val="4.7786480931665203E-2"/>
                    </c:manualLayout>
                  </c15:layout>
                </c:ext>
                <c:ext xmlns:c16="http://schemas.microsoft.com/office/drawing/2014/chart" uri="{C3380CC4-5D6E-409C-BE32-E72D297353CC}">
                  <c16:uniqueId val="{00000004-5E00-4508-B515-6004B8EC9AE4}"/>
                </c:ext>
              </c:extLst>
            </c:dLbl>
            <c:dLbl>
              <c:idx val="11"/>
              <c:layout>
                <c:manualLayout>
                  <c:x val="-6.2062751298464038E-2"/>
                  <c:y val="-4.84312931950423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E00-4508-B515-6004B8EC9AE4}"/>
                </c:ext>
              </c:extLst>
            </c:dLbl>
            <c:dLbl>
              <c:idx val="14"/>
              <c:layout>
                <c:manualLayout>
                  <c:x val="-7.2344407972898525E-2"/>
                  <c:y val="-3.993582689762740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E00-4508-B515-6004B8EC9AE4}"/>
                </c:ext>
              </c:extLst>
            </c:dLbl>
            <c:dLbl>
              <c:idx val="15"/>
              <c:layout>
                <c:manualLayout>
                  <c:x val="-5.9492337129855299E-2"/>
                  <c:y val="-3.42721826993509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E00-4508-B515-6004B8EC9AE4}"/>
                </c:ext>
              </c:extLst>
            </c:dLbl>
            <c:dLbl>
              <c:idx val="19"/>
              <c:layout>
                <c:manualLayout>
                  <c:x val="-2.8647367106551583E-2"/>
                  <c:y val="-4.84312931950424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E00-4508-B515-6004B8EC9AE4}"/>
                </c:ext>
              </c:extLst>
            </c:dLbl>
            <c:dLbl>
              <c:idx val="20"/>
              <c:layout>
                <c:manualLayout>
                  <c:x val="-1.0654467926291046E-2"/>
                  <c:y val="-4.629271006489778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00-4508-B515-6004B8EC9AE4}"/>
                </c:ext>
              </c:extLst>
            </c:dLbl>
            <c:dLbl>
              <c:idx val="24"/>
              <c:layout>
                <c:manualLayout>
                  <c:x val="-4.6640266286812171E-2"/>
                  <c:y val="-3.993582689762740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E00-4508-B515-6004B8EC9AE4}"/>
                </c:ext>
              </c:extLst>
            </c:dLbl>
            <c:dLbl>
              <c:idx val="25"/>
              <c:layout>
                <c:manualLayout>
                  <c:x val="-3.8929023780986047E-2"/>
                  <c:y val="-3.71040047984890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E00-4508-B515-6004B8EC9AE4}"/>
                </c:ext>
              </c:extLst>
            </c:dLbl>
            <c:dLbl>
              <c:idx val="29"/>
              <c:layout>
                <c:manualLayout>
                  <c:x val="-8.0055650478724455E-2"/>
                  <c:y val="-4.84312931950424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E00-4508-B515-6004B8EC9AE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6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Sheet1!$A$2:$A$31</c:f>
              <c:numCache>
                <c:formatCode>0%</c:formatCode>
                <c:ptCount val="30"/>
                <c:pt idx="0">
                  <c:v>0.62</c:v>
                </c:pt>
                <c:pt idx="1">
                  <c:v>0.59</c:v>
                </c:pt>
                <c:pt idx="2">
                  <c:v>0.53</c:v>
                </c:pt>
                <c:pt idx="3">
                  <c:v>0.52</c:v>
                </c:pt>
                <c:pt idx="4">
                  <c:v>0.52</c:v>
                </c:pt>
                <c:pt idx="5">
                  <c:v>0.5</c:v>
                </c:pt>
                <c:pt idx="6">
                  <c:v>0.47</c:v>
                </c:pt>
                <c:pt idx="7">
                  <c:v>0.36</c:v>
                </c:pt>
                <c:pt idx="8">
                  <c:v>0.34</c:v>
                </c:pt>
                <c:pt idx="9">
                  <c:v>0.28999999999999998</c:v>
                </c:pt>
                <c:pt idx="10">
                  <c:v>0.61</c:v>
                </c:pt>
                <c:pt idx="11">
                  <c:v>0.48</c:v>
                </c:pt>
                <c:pt idx="12">
                  <c:v>0.48</c:v>
                </c:pt>
                <c:pt idx="13">
                  <c:v>0.35</c:v>
                </c:pt>
                <c:pt idx="14">
                  <c:v>0.38</c:v>
                </c:pt>
                <c:pt idx="15">
                  <c:v>0.44</c:v>
                </c:pt>
                <c:pt idx="16">
                  <c:v>0.38</c:v>
                </c:pt>
                <c:pt idx="17">
                  <c:v>0.27</c:v>
                </c:pt>
                <c:pt idx="18">
                  <c:v>0.25</c:v>
                </c:pt>
                <c:pt idx="19">
                  <c:v>0.18</c:v>
                </c:pt>
                <c:pt idx="20">
                  <c:v>0.63</c:v>
                </c:pt>
                <c:pt idx="21">
                  <c:v>0.74</c:v>
                </c:pt>
                <c:pt idx="22">
                  <c:v>0.6</c:v>
                </c:pt>
                <c:pt idx="23">
                  <c:v>0.74</c:v>
                </c:pt>
                <c:pt idx="24">
                  <c:v>0.68</c:v>
                </c:pt>
                <c:pt idx="25">
                  <c:v>0.57999999999999996</c:v>
                </c:pt>
                <c:pt idx="26">
                  <c:v>0.57999999999999996</c:v>
                </c:pt>
                <c:pt idx="27">
                  <c:v>0.47</c:v>
                </c:pt>
                <c:pt idx="28">
                  <c:v>0.44</c:v>
                </c:pt>
                <c:pt idx="29">
                  <c:v>0.42</c:v>
                </c:pt>
              </c:numCache>
            </c:numRef>
          </c:xVal>
          <c:yVal>
            <c:numRef>
              <c:f>Sheet1!$B$2:$B$31</c:f>
              <c:numCache>
                <c:formatCode>General</c:formatCode>
                <c:ptCount val="30"/>
                <c:pt idx="0">
                  <c:v>5</c:v>
                </c:pt>
                <c:pt idx="1">
                  <c:v>4.5</c:v>
                </c:pt>
                <c:pt idx="2">
                  <c:v>4</c:v>
                </c:pt>
                <c:pt idx="3">
                  <c:v>3.5</c:v>
                </c:pt>
                <c:pt idx="4">
                  <c:v>3</c:v>
                </c:pt>
                <c:pt idx="5">
                  <c:v>2.5</c:v>
                </c:pt>
                <c:pt idx="6">
                  <c:v>2</c:v>
                </c:pt>
                <c:pt idx="7">
                  <c:v>1.5</c:v>
                </c:pt>
                <c:pt idx="8">
                  <c:v>1</c:v>
                </c:pt>
                <c:pt idx="9">
                  <c:v>0.5</c:v>
                </c:pt>
                <c:pt idx="10">
                  <c:v>5</c:v>
                </c:pt>
                <c:pt idx="11">
                  <c:v>4.5</c:v>
                </c:pt>
                <c:pt idx="12">
                  <c:v>4</c:v>
                </c:pt>
                <c:pt idx="13">
                  <c:v>3.5</c:v>
                </c:pt>
                <c:pt idx="14">
                  <c:v>3</c:v>
                </c:pt>
                <c:pt idx="15">
                  <c:v>2.5</c:v>
                </c:pt>
                <c:pt idx="16">
                  <c:v>2</c:v>
                </c:pt>
                <c:pt idx="17">
                  <c:v>1.5</c:v>
                </c:pt>
                <c:pt idx="18">
                  <c:v>1</c:v>
                </c:pt>
                <c:pt idx="19">
                  <c:v>0.5</c:v>
                </c:pt>
                <c:pt idx="20">
                  <c:v>5</c:v>
                </c:pt>
                <c:pt idx="21">
                  <c:v>4.5</c:v>
                </c:pt>
                <c:pt idx="22">
                  <c:v>4</c:v>
                </c:pt>
                <c:pt idx="23">
                  <c:v>3.5</c:v>
                </c:pt>
                <c:pt idx="24">
                  <c:v>3</c:v>
                </c:pt>
                <c:pt idx="25">
                  <c:v>2.5</c:v>
                </c:pt>
                <c:pt idx="26">
                  <c:v>2</c:v>
                </c:pt>
                <c:pt idx="27">
                  <c:v>1.5</c:v>
                </c:pt>
                <c:pt idx="28">
                  <c:v>1</c:v>
                </c:pt>
                <c:pt idx="29">
                  <c:v>0.5</c:v>
                </c:pt>
              </c:numCache>
            </c:numRef>
          </c:yVal>
          <c:smooth val="0"/>
          <c:extLst>
            <c:ext xmlns:c16="http://schemas.microsoft.com/office/drawing/2014/chart" uri="{C3380CC4-5D6E-409C-BE32-E72D297353CC}">
              <c16:uniqueId val="{00000006-5E00-4508-B515-6004B8EC9AE4}"/>
            </c:ext>
          </c:extLst>
        </c:ser>
        <c:dLbls>
          <c:showLegendKey val="0"/>
          <c:showVal val="0"/>
          <c:showCatName val="0"/>
          <c:showSerName val="0"/>
          <c:showPercent val="0"/>
          <c:showBubbleSize val="0"/>
        </c:dLbls>
        <c:axId val="796995872"/>
        <c:axId val="797001696"/>
      </c:scatterChart>
      <c:valAx>
        <c:axId val="796995872"/>
        <c:scaling>
          <c:orientation val="minMax"/>
          <c:max val="0.78"/>
          <c:min val="0.1"/>
        </c:scaling>
        <c:delete val="1"/>
        <c:axPos val="b"/>
        <c:numFmt formatCode="0%" sourceLinked="1"/>
        <c:majorTickMark val="out"/>
        <c:minorTickMark val="none"/>
        <c:tickLblPos val="nextTo"/>
        <c:crossAx val="797001696"/>
        <c:crosses val="autoZero"/>
        <c:crossBetween val="midCat"/>
        <c:majorUnit val="0.5"/>
      </c:valAx>
      <c:valAx>
        <c:axId val="797001696"/>
        <c:scaling>
          <c:orientation val="minMax"/>
          <c:max val="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796995872"/>
        <c:crosses val="autoZero"/>
        <c:crossBetween val="midCat"/>
        <c:majorUnit val="0.5"/>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25885826771651E-2"/>
          <c:y val="6.7821693318126222E-2"/>
          <c:w val="0.88909547099564101"/>
          <c:h val="0.93217830668187385"/>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13"/>
            <c:spPr>
              <a:solidFill>
                <a:schemeClr val="accent1"/>
              </a:solidFill>
              <a:ln w="9525">
                <a:solidFill>
                  <a:schemeClr val="tx1">
                    <a:lumMod val="75000"/>
                    <a:lumOff val="25000"/>
                  </a:schemeClr>
                </a:solidFill>
              </a:ln>
              <a:effectLst/>
            </c:spPr>
          </c:marker>
          <c:dPt>
            <c:idx val="0"/>
            <c:marker>
              <c:symbol val="circle"/>
              <c:size val="7"/>
              <c:spPr>
                <a:solidFill>
                  <a:schemeClr val="bg1">
                    <a:lumMod val="85000"/>
                  </a:schemeClr>
                </a:solidFill>
                <a:ln w="9525">
                  <a:solidFill>
                    <a:schemeClr val="tx1">
                      <a:lumMod val="75000"/>
                      <a:lumOff val="25000"/>
                    </a:schemeClr>
                  </a:solidFill>
                </a:ln>
                <a:effectLst/>
              </c:spPr>
            </c:marker>
            <c:bubble3D val="0"/>
            <c:spPr>
              <a:ln w="28575" cap="rnd">
                <a:solidFill>
                  <a:schemeClr val="bg1">
                    <a:lumMod val="65000"/>
                  </a:schemeClr>
                </a:solidFill>
                <a:round/>
              </a:ln>
              <a:effectLst/>
            </c:spPr>
            <c:extLst>
              <c:ext xmlns:c16="http://schemas.microsoft.com/office/drawing/2014/chart" uri="{C3380CC4-5D6E-409C-BE32-E72D297353CC}">
                <c16:uniqueId val="{00000000-5E00-4508-B515-6004B8EC9AE4}"/>
              </c:ext>
            </c:extLst>
          </c:dPt>
          <c:dPt>
            <c:idx val="1"/>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1-5E00-4508-B515-6004B8EC9AE4}"/>
              </c:ext>
            </c:extLst>
          </c:dPt>
          <c:dPt>
            <c:idx val="2"/>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2-5E00-4508-B515-6004B8EC9AE4}"/>
              </c:ext>
            </c:extLst>
          </c:dPt>
          <c:dPt>
            <c:idx val="3"/>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3-5E00-4508-B515-6004B8EC9AE4}"/>
              </c:ext>
            </c:extLst>
          </c:dPt>
          <c:dPt>
            <c:idx val="4"/>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E-5E00-4508-B515-6004B8EC9AE4}"/>
              </c:ext>
            </c:extLst>
          </c:dPt>
          <c:dPt>
            <c:idx val="5"/>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D-5E00-4508-B515-6004B8EC9AE4}"/>
              </c:ext>
            </c:extLst>
          </c:dPt>
          <c:dPt>
            <c:idx val="6"/>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C-5E00-4508-B515-6004B8EC9AE4}"/>
              </c:ext>
            </c:extLst>
          </c:dPt>
          <c:dPt>
            <c:idx val="7"/>
            <c:marker>
              <c:symbol val="circle"/>
              <c:size val="7"/>
              <c:spPr>
                <a:solidFill>
                  <a:schemeClr val="bg1">
                    <a:lumMod val="8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B-5E00-4508-B515-6004B8EC9AE4}"/>
              </c:ext>
            </c:extLst>
          </c:dPt>
          <c:dPt>
            <c:idx val="8"/>
            <c:marker>
              <c:symbol val="circle"/>
              <c:size val="13"/>
              <c:spPr>
                <a:solidFill>
                  <a:schemeClr val="accent1">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A-5E00-4508-B515-6004B8EC9AE4}"/>
              </c:ext>
            </c:extLst>
          </c:dPt>
          <c:dPt>
            <c:idx val="9"/>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9-5E00-4508-B515-6004B8EC9AE4}"/>
              </c:ext>
            </c:extLst>
          </c:dPt>
          <c:dPt>
            <c:idx val="10"/>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4-5E00-4508-B515-6004B8EC9AE4}"/>
              </c:ext>
            </c:extLst>
          </c:dPt>
          <c:dPt>
            <c:idx val="11"/>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0-5E00-4508-B515-6004B8EC9AE4}"/>
              </c:ext>
            </c:extLst>
          </c:dPt>
          <c:dPt>
            <c:idx val="12"/>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5-5E00-4508-B515-6004B8EC9AE4}"/>
              </c:ext>
            </c:extLst>
          </c:dPt>
          <c:dPt>
            <c:idx val="13"/>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1-5E00-4508-B515-6004B8EC9AE4}"/>
              </c:ext>
            </c:extLst>
          </c:dPt>
          <c:dPt>
            <c:idx val="14"/>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2-5E00-4508-B515-6004B8EC9AE4}"/>
              </c:ext>
            </c:extLst>
          </c:dPt>
          <c:dPt>
            <c:idx val="15"/>
            <c:marker>
              <c:symbol val="circle"/>
              <c:size val="13"/>
              <c:spPr>
                <a:solidFill>
                  <a:schemeClr val="tx2">
                    <a:lumMod val="20000"/>
                    <a:lumOff val="80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3-5E00-4508-B515-6004B8EC9AE4}"/>
              </c:ext>
            </c:extLst>
          </c:dPt>
          <c:dPt>
            <c:idx val="16"/>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4-5E00-4508-B515-6004B8EC9AE4}"/>
              </c:ext>
            </c:extLst>
          </c:dPt>
          <c:dPt>
            <c:idx val="17"/>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5-5E00-4508-B515-6004B8EC9AE4}"/>
              </c:ext>
            </c:extLst>
          </c:dPt>
          <c:dPt>
            <c:idx val="18"/>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6-5E00-4508-B515-6004B8EC9AE4}"/>
              </c:ext>
            </c:extLst>
          </c:dPt>
          <c:dPt>
            <c:idx val="19"/>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7-5E00-4508-B515-6004B8EC9AE4}"/>
              </c:ext>
            </c:extLst>
          </c:dPt>
          <c:dPt>
            <c:idx val="20"/>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8-5E00-4508-B515-6004B8EC9AE4}"/>
              </c:ext>
            </c:extLst>
          </c:dPt>
          <c:dPt>
            <c:idx val="21"/>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07-5E00-4508-B515-6004B8EC9AE4}"/>
              </c:ext>
            </c:extLst>
          </c:dPt>
          <c:dPt>
            <c:idx val="22"/>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F-5E00-4508-B515-6004B8EC9AE4}"/>
              </c:ext>
            </c:extLst>
          </c:dPt>
          <c:dPt>
            <c:idx val="23"/>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E-5E00-4508-B515-6004B8EC9AE4}"/>
              </c:ext>
            </c:extLst>
          </c:dPt>
          <c:dPt>
            <c:idx val="24"/>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D-5E00-4508-B515-6004B8EC9AE4}"/>
              </c:ext>
            </c:extLst>
          </c:dPt>
          <c:dPt>
            <c:idx val="25"/>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C-5E00-4508-B515-6004B8EC9AE4}"/>
              </c:ext>
            </c:extLst>
          </c:dPt>
          <c:dPt>
            <c:idx val="26"/>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B-5E00-4508-B515-6004B8EC9AE4}"/>
              </c:ext>
            </c:extLst>
          </c:dPt>
          <c:dPt>
            <c:idx val="27"/>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A-5E00-4508-B515-6004B8EC9AE4}"/>
              </c:ext>
            </c:extLst>
          </c:dPt>
          <c:dPt>
            <c:idx val="28"/>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9-5E00-4508-B515-6004B8EC9AE4}"/>
              </c:ext>
            </c:extLst>
          </c:dPt>
          <c:dPt>
            <c:idx val="29"/>
            <c:marker>
              <c:symbol val="circle"/>
              <c:size val="13"/>
              <c:spPr>
                <a:solidFill>
                  <a:schemeClr val="accent6">
                    <a:lumMod val="75000"/>
                  </a:schemeClr>
                </a:solidFill>
                <a:ln w="9525">
                  <a:solidFill>
                    <a:schemeClr val="tx1">
                      <a:lumMod val="75000"/>
                      <a:lumOff val="25000"/>
                    </a:schemeClr>
                  </a:solidFill>
                </a:ln>
                <a:effectLst/>
              </c:spPr>
            </c:marker>
            <c:bubble3D val="0"/>
            <c:extLst>
              <c:ext xmlns:c16="http://schemas.microsoft.com/office/drawing/2014/chart" uri="{C3380CC4-5D6E-409C-BE32-E72D297353CC}">
                <c16:uniqueId val="{00000018-5E00-4508-B515-6004B8EC9AE4}"/>
              </c:ext>
            </c:extLst>
          </c:dPt>
          <c:dLbls>
            <c:dLbl>
              <c:idx val="2"/>
              <c:layout>
                <c:manualLayout>
                  <c:x val="-3.9513067474495206E-2"/>
                  <c:y val="-3.71040047984890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00-4508-B515-6004B8EC9AE4}"/>
                </c:ext>
              </c:extLst>
            </c:dLbl>
            <c:dLbl>
              <c:idx val="4"/>
              <c:layout>
                <c:manualLayout>
                  <c:x val="-2.7276160964460939E-2"/>
                  <c:y val="-4.84312931950424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E00-4508-B515-6004B8EC9AE4}"/>
                </c:ext>
              </c:extLst>
            </c:dLbl>
            <c:dLbl>
              <c:idx val="8"/>
              <c:layout>
                <c:manualLayout>
                  <c:x val="-4.440783007850891E-2"/>
                  <c:y val="-4.346088796575948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00-4508-B515-6004B8EC9AE4}"/>
                </c:ext>
              </c:extLst>
            </c:dLbl>
            <c:dLbl>
              <c:idx val="10"/>
              <c:layout>
                <c:manualLayout>
                  <c:x val="-2.4473813020068527E-2"/>
                  <c:y val="-3.6813687288797962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7.4845939117258023E-2"/>
                      <c:h val="4.7786480931665203E-2"/>
                    </c:manualLayout>
                  </c15:layout>
                </c:ext>
                <c:ext xmlns:c16="http://schemas.microsoft.com/office/drawing/2014/chart" uri="{C3380CC4-5D6E-409C-BE32-E72D297353CC}">
                  <c16:uniqueId val="{00000004-5E00-4508-B515-6004B8EC9AE4}"/>
                </c:ext>
              </c:extLst>
            </c:dLbl>
            <c:dLbl>
              <c:idx val="11"/>
              <c:layout>
                <c:manualLayout>
                  <c:x val="-2.238139836044728E-2"/>
                  <c:y val="-4.276764899676570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E00-4508-B515-6004B8EC9AE4}"/>
                </c:ext>
              </c:extLst>
            </c:dLbl>
            <c:dLbl>
              <c:idx val="12"/>
              <c:layout>
                <c:manualLayout>
                  <c:x val="6.9871772636349071E-3"/>
                  <c:y val="-4.559947109590400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00-4508-B515-6004B8EC9AE4}"/>
                </c:ext>
              </c:extLst>
            </c:dLbl>
            <c:dLbl>
              <c:idx val="13"/>
              <c:layout>
                <c:manualLayout>
                  <c:x val="-1.2591873152419868E-2"/>
                  <c:y val="-3.993582689762740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E00-4508-B515-6004B8EC9AE4}"/>
                </c:ext>
              </c:extLst>
            </c:dLbl>
            <c:dLbl>
              <c:idx val="14"/>
              <c:layout>
                <c:manualLayout>
                  <c:x val="-3.9513067474495248E-2"/>
                  <c:y val="-4.84312931950423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E00-4508-B515-6004B8EC9AE4}"/>
                </c:ext>
              </c:extLst>
            </c:dLbl>
            <c:dLbl>
              <c:idx val="15"/>
              <c:layout>
                <c:manualLayout>
                  <c:x val="-1.2591873152419825E-2"/>
                  <c:y val="-4.276764899676580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E00-4508-B515-6004B8EC9AE4}"/>
                </c:ext>
              </c:extLst>
            </c:dLbl>
            <c:dLbl>
              <c:idx val="16"/>
              <c:layout>
                <c:manualLayout>
                  <c:x val="-2.4828779662453997E-2"/>
                  <c:y val="-4.629271006489778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E00-4508-B515-6004B8EC9AE4}"/>
                </c:ext>
              </c:extLst>
            </c:dLbl>
            <c:dLbl>
              <c:idx val="18"/>
              <c:layout>
                <c:manualLayout>
                  <c:x val="-6.3986880494563816E-2"/>
                  <c:y val="-3.993582689762745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E00-4508-B515-6004B8EC9AE4}"/>
                </c:ext>
              </c:extLst>
            </c:dLbl>
            <c:dLbl>
              <c:idx val="19"/>
              <c:layout>
                <c:manualLayout>
                  <c:x val="-9.3355456118646013E-2"/>
                  <c:y val="-3.71040047984890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E00-4508-B515-6004B8EC9AE4}"/>
                </c:ext>
              </c:extLst>
            </c:dLbl>
            <c:dLbl>
              <c:idx val="20"/>
              <c:layout>
                <c:manualLayout>
                  <c:x val="-8.6013312212625398E-2"/>
                  <c:y val="-4.84312931950424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00-4508-B515-6004B8EC9AE4}"/>
                </c:ext>
              </c:extLst>
            </c:dLbl>
            <c:dLbl>
              <c:idx val="21"/>
              <c:layout>
                <c:manualLayout>
                  <c:x val="-7.6223787004598018E-2"/>
                  <c:y val="-3.993582689762740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00-4508-B515-6004B8EC9AE4}"/>
                </c:ext>
              </c:extLst>
            </c:dLbl>
            <c:dLbl>
              <c:idx val="22"/>
              <c:layout>
                <c:manualLayout>
                  <c:x val="-7.1329024400584307E-2"/>
                  <c:y val="-3.993582689762740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E00-4508-B515-6004B8EC9AE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6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Sheet1!$A$2:$A$25</c:f>
              <c:numCache>
                <c:formatCode>0%</c:formatCode>
                <c:ptCount val="24"/>
                <c:pt idx="0">
                  <c:v>0.52</c:v>
                </c:pt>
                <c:pt idx="1">
                  <c:v>0.49</c:v>
                </c:pt>
                <c:pt idx="2">
                  <c:v>0.44</c:v>
                </c:pt>
                <c:pt idx="3">
                  <c:v>0.41</c:v>
                </c:pt>
                <c:pt idx="4">
                  <c:v>0.2</c:v>
                </c:pt>
                <c:pt idx="5">
                  <c:v>0.19</c:v>
                </c:pt>
                <c:pt idx="6">
                  <c:v>0.09</c:v>
                </c:pt>
                <c:pt idx="7">
                  <c:v>7.0000000000000007E-2</c:v>
                </c:pt>
                <c:pt idx="8">
                  <c:v>0.63</c:v>
                </c:pt>
                <c:pt idx="9">
                  <c:v>0.57999999999999996</c:v>
                </c:pt>
                <c:pt idx="10">
                  <c:v>0.46</c:v>
                </c:pt>
                <c:pt idx="11">
                  <c:v>0.45</c:v>
                </c:pt>
                <c:pt idx="12">
                  <c:v>0.21</c:v>
                </c:pt>
                <c:pt idx="13">
                  <c:v>0.21</c:v>
                </c:pt>
                <c:pt idx="14">
                  <c:v>0.14000000000000001</c:v>
                </c:pt>
                <c:pt idx="15">
                  <c:v>0.11</c:v>
                </c:pt>
                <c:pt idx="16">
                  <c:v>0.36</c:v>
                </c:pt>
                <c:pt idx="17">
                  <c:v>0.38</c:v>
                </c:pt>
                <c:pt idx="18">
                  <c:v>0.4</c:v>
                </c:pt>
                <c:pt idx="19">
                  <c:v>0.36</c:v>
                </c:pt>
                <c:pt idx="20">
                  <c:v>0.19</c:v>
                </c:pt>
                <c:pt idx="21">
                  <c:v>0.17</c:v>
                </c:pt>
                <c:pt idx="22">
                  <c:v>0.02</c:v>
                </c:pt>
                <c:pt idx="23">
                  <c:v>0.02</c:v>
                </c:pt>
              </c:numCache>
            </c:numRef>
          </c:xVal>
          <c:yVal>
            <c:numRef>
              <c:f>Sheet1!$B$2:$B$25</c:f>
              <c:numCache>
                <c:formatCode>General</c:formatCode>
                <c:ptCount val="24"/>
                <c:pt idx="0">
                  <c:v>4</c:v>
                </c:pt>
                <c:pt idx="1">
                  <c:v>3.5</c:v>
                </c:pt>
                <c:pt idx="2">
                  <c:v>3</c:v>
                </c:pt>
                <c:pt idx="3">
                  <c:v>2.5</c:v>
                </c:pt>
                <c:pt idx="4">
                  <c:v>2</c:v>
                </c:pt>
                <c:pt idx="5">
                  <c:v>1.5</c:v>
                </c:pt>
                <c:pt idx="6">
                  <c:v>1</c:v>
                </c:pt>
                <c:pt idx="7">
                  <c:v>0.5</c:v>
                </c:pt>
                <c:pt idx="8">
                  <c:v>4</c:v>
                </c:pt>
                <c:pt idx="9">
                  <c:v>3.5</c:v>
                </c:pt>
                <c:pt idx="10">
                  <c:v>3</c:v>
                </c:pt>
                <c:pt idx="11">
                  <c:v>2.5</c:v>
                </c:pt>
                <c:pt idx="12">
                  <c:v>2</c:v>
                </c:pt>
                <c:pt idx="13">
                  <c:v>1.5</c:v>
                </c:pt>
                <c:pt idx="14">
                  <c:v>1</c:v>
                </c:pt>
                <c:pt idx="15">
                  <c:v>0.5</c:v>
                </c:pt>
                <c:pt idx="16">
                  <c:v>4</c:v>
                </c:pt>
                <c:pt idx="17">
                  <c:v>3.5</c:v>
                </c:pt>
                <c:pt idx="18">
                  <c:v>3</c:v>
                </c:pt>
                <c:pt idx="19">
                  <c:v>2.5</c:v>
                </c:pt>
                <c:pt idx="20">
                  <c:v>2</c:v>
                </c:pt>
                <c:pt idx="21">
                  <c:v>1.5</c:v>
                </c:pt>
                <c:pt idx="22">
                  <c:v>1</c:v>
                </c:pt>
                <c:pt idx="23">
                  <c:v>0.5</c:v>
                </c:pt>
              </c:numCache>
            </c:numRef>
          </c:yVal>
          <c:smooth val="0"/>
          <c:extLst>
            <c:ext xmlns:c16="http://schemas.microsoft.com/office/drawing/2014/chart" uri="{C3380CC4-5D6E-409C-BE32-E72D297353CC}">
              <c16:uniqueId val="{00000006-5E00-4508-B515-6004B8EC9AE4}"/>
            </c:ext>
          </c:extLst>
        </c:ser>
        <c:dLbls>
          <c:showLegendKey val="0"/>
          <c:showVal val="0"/>
          <c:showCatName val="0"/>
          <c:showSerName val="0"/>
          <c:showPercent val="0"/>
          <c:showBubbleSize val="0"/>
        </c:dLbls>
        <c:axId val="796995872"/>
        <c:axId val="797001696"/>
      </c:scatterChart>
      <c:valAx>
        <c:axId val="796995872"/>
        <c:scaling>
          <c:orientation val="minMax"/>
          <c:max val="0.71000000000000008"/>
          <c:min val="0"/>
        </c:scaling>
        <c:delete val="1"/>
        <c:axPos val="b"/>
        <c:numFmt formatCode="0%" sourceLinked="1"/>
        <c:majorTickMark val="out"/>
        <c:minorTickMark val="none"/>
        <c:tickLblPos val="nextTo"/>
        <c:crossAx val="797001696"/>
        <c:crosses val="autoZero"/>
        <c:crossBetween val="midCat"/>
        <c:majorUnit val="0.5"/>
      </c:valAx>
      <c:valAx>
        <c:axId val="797001696"/>
        <c:scaling>
          <c:orientation val="minMax"/>
          <c:max val="4"/>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796995872"/>
        <c:crosses val="autoZero"/>
        <c:crossBetween val="midCat"/>
        <c:majorUnit val="0.5"/>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42357875066832E-2"/>
          <c:y val="1.2757503199438551E-2"/>
          <c:w val="0.85848000283923143"/>
          <c:h val="0.95381579703388319"/>
        </c:manualLayout>
      </c:layout>
      <c:barChart>
        <c:barDir val="bar"/>
        <c:grouping val="clustered"/>
        <c:varyColors val="0"/>
        <c:ser>
          <c:idx val="0"/>
          <c:order val="0"/>
          <c:tx>
            <c:strRef>
              <c:f>Sheet1!$C$1</c:f>
              <c:strCache>
                <c:ptCount val="1"/>
                <c:pt idx="0">
                  <c:v>East</c:v>
                </c:pt>
              </c:strCache>
            </c:strRef>
          </c:tx>
          <c:spPr>
            <a:solidFill>
              <a:srgbClr val="4BACC6"/>
            </a:solidFill>
            <a:ln>
              <a:solidFill>
                <a:sysClr val="window" lastClr="FFFFFF">
                  <a:lumMod val="65000"/>
                </a:sysClr>
              </a:solidFill>
            </a:ln>
          </c:spPr>
          <c:invertIfNegative val="0"/>
          <c:dPt>
            <c:idx val="0"/>
            <c:invertIfNegative val="0"/>
            <c:bubble3D val="0"/>
            <c:extLst>
              <c:ext xmlns:c16="http://schemas.microsoft.com/office/drawing/2014/chart" uri="{C3380CC4-5D6E-409C-BE32-E72D297353CC}">
                <c16:uniqueId val="{00000000-33B5-46FC-8462-32AC09670038}"/>
              </c:ext>
            </c:extLst>
          </c:dPt>
          <c:dLbls>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 I am not performing at my best level</c:v>
                </c:pt>
                <c:pt idx="1">
                  <c:v> I am actively thinking about how to address the situation, instead of doing my job</c:v>
                </c:pt>
                <c:pt idx="2">
                  <c:v> I care less about the success of the business overall</c:v>
                </c:pt>
                <c:pt idx="3">
                  <c:v> I spend time looking for another job</c:v>
                </c:pt>
                <c:pt idx="4">
                  <c:v> I am considering leaving my profession completely</c:v>
                </c:pt>
                <c:pt idx="5">
                  <c:v> I am talking to coworkers about the situation</c:v>
                </c:pt>
              </c:strCache>
            </c:strRef>
          </c:cat>
          <c:val>
            <c:numRef>
              <c:f>Sheet1!$C$2:$C$7</c:f>
              <c:numCache>
                <c:formatCode>0%</c:formatCode>
                <c:ptCount val="6"/>
                <c:pt idx="0">
                  <c:v>0.56666666666666665</c:v>
                </c:pt>
                <c:pt idx="1">
                  <c:v>0.5</c:v>
                </c:pt>
                <c:pt idx="2">
                  <c:v>0.3</c:v>
                </c:pt>
                <c:pt idx="3">
                  <c:v>0.26666666666666666</c:v>
                </c:pt>
                <c:pt idx="4">
                  <c:v>0.23333333333333331</c:v>
                </c:pt>
                <c:pt idx="5">
                  <c:v>0.16666666666666663</c:v>
                </c:pt>
              </c:numCache>
            </c:numRef>
          </c:val>
          <c:extLst>
            <c:ext xmlns:c16="http://schemas.microsoft.com/office/drawing/2014/chart" uri="{C3380CC4-5D6E-409C-BE32-E72D297353CC}">
              <c16:uniqueId val="{00000001-33B5-46FC-8462-32AC09670038}"/>
            </c:ext>
          </c:extLst>
        </c:ser>
        <c:dLbls>
          <c:showLegendKey val="0"/>
          <c:showVal val="0"/>
          <c:showCatName val="0"/>
          <c:showSerName val="0"/>
          <c:showPercent val="0"/>
          <c:showBubbleSize val="0"/>
        </c:dLbls>
        <c:gapWidth val="100"/>
        <c:axId val="244592640"/>
        <c:axId val="361946432"/>
      </c:barChart>
      <c:valAx>
        <c:axId val="361946432"/>
        <c:scaling>
          <c:orientation val="minMax"/>
          <c:max val="0.70000000000000007"/>
          <c:min val="0"/>
        </c:scaling>
        <c:delete val="1"/>
        <c:axPos val="t"/>
        <c:numFmt formatCode="0%" sourceLinked="1"/>
        <c:majorTickMark val="out"/>
        <c:minorTickMark val="none"/>
        <c:tickLblPos val="nextTo"/>
        <c:crossAx val="244592640"/>
        <c:crosses val="autoZero"/>
        <c:crossBetween val="between"/>
      </c:valAx>
      <c:catAx>
        <c:axId val="244592640"/>
        <c:scaling>
          <c:orientation val="maxMin"/>
        </c:scaling>
        <c:delete val="1"/>
        <c:axPos val="l"/>
        <c:numFmt formatCode="General" sourceLinked="0"/>
        <c:majorTickMark val="out"/>
        <c:minorTickMark val="none"/>
        <c:tickLblPos val="nextTo"/>
        <c:crossAx val="361946432"/>
        <c:crosses val="autoZero"/>
        <c:auto val="0"/>
        <c:lblAlgn val="ctr"/>
        <c:lblOffset val="100"/>
        <c:noMultiLvlLbl val="0"/>
      </c:catAx>
      <c:spPr>
        <a:noFill/>
        <a:ln w="25400">
          <a:noFill/>
        </a:ln>
      </c:spPr>
    </c:plotArea>
    <c:plotVisOnly val="1"/>
    <c:dispBlanksAs val="zero"/>
    <c:showDLblsOverMax val="0"/>
  </c:chart>
  <c:spPr>
    <a:noFill/>
    <a:ln>
      <a:noFill/>
    </a:ln>
  </c:spPr>
  <c:txPr>
    <a:bodyPr/>
    <a:lstStyle/>
    <a:p>
      <a:pPr>
        <a:defRPr lang="en-US"/>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4.479973811554664E-2"/>
          <c:w val="0.91041666666666665"/>
          <c:h val="0.88352068089957869"/>
        </c:manualLayout>
      </c:layout>
      <c:barChart>
        <c:barDir val="bar"/>
        <c:grouping val="stacked"/>
        <c:varyColors val="0"/>
        <c:ser>
          <c:idx val="0"/>
          <c:order val="0"/>
          <c:tx>
            <c:strRef>
              <c:f>Sheet1!$B$1</c:f>
              <c:strCache>
                <c:ptCount val="1"/>
                <c:pt idx="0">
                  <c:v>Always</c:v>
                </c:pt>
              </c:strCache>
            </c:strRef>
          </c:tx>
          <c:spPr>
            <a:solidFill>
              <a:schemeClr val="accent2"/>
            </a:solidFill>
            <a:ln>
              <a:noFill/>
            </a:ln>
            <a:effectLst/>
          </c:spPr>
          <c:invertIfNegative val="0"/>
          <c:dLbls>
            <c:dLbl>
              <c:idx val="0"/>
              <c:layout>
                <c:manualLayout>
                  <c:x val="-3.8541748687664044E-2"/>
                  <c:y val="-3.5275384342950108E-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4947998687664034E-2"/>
                      <c:h val="0.2018676199486531"/>
                    </c:manualLayout>
                  </c15:layout>
                </c:ext>
                <c:ext xmlns:c16="http://schemas.microsoft.com/office/drawing/2014/chart" uri="{C3380CC4-5D6E-409C-BE32-E72D297353CC}">
                  <c16:uniqueId val="{00000001-E74A-4B9A-8E73-A222A992EA7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0.01</c:v>
                </c:pt>
              </c:numCache>
            </c:numRef>
          </c:val>
          <c:extLst>
            <c:ext xmlns:c16="http://schemas.microsoft.com/office/drawing/2014/chart" uri="{C3380CC4-5D6E-409C-BE32-E72D297353CC}">
              <c16:uniqueId val="{00000000-13D2-4974-A308-FFC606D9A607}"/>
            </c:ext>
          </c:extLst>
        </c:ser>
        <c:ser>
          <c:idx val="1"/>
          <c:order val="1"/>
          <c:tx>
            <c:strRef>
              <c:f>Sheet1!$C$1</c:f>
              <c:strCache>
                <c:ptCount val="1"/>
                <c:pt idx="0">
                  <c:v>Frequently</c:v>
                </c:pt>
              </c:strCache>
            </c:strRef>
          </c:tx>
          <c:spPr>
            <a:solidFill>
              <a:schemeClr val="accent2">
                <a:lumMod val="60000"/>
                <a:lumOff val="40000"/>
              </a:schemeClr>
            </a:solidFill>
            <a:ln>
              <a:noFill/>
            </a:ln>
            <a:effectLst/>
          </c:spPr>
          <c:invertIfNegative val="0"/>
          <c:dLbls>
            <c:dLbl>
              <c:idx val="0"/>
              <c:layout>
                <c:manualLayout>
                  <c:x val="6.9507206675026995E-3"/>
                  <c:y val="3.5275384342950108E-7"/>
                </c:manualLayout>
              </c:layout>
              <c:spPr>
                <a:noFill/>
                <a:ln>
                  <a:noFill/>
                </a:ln>
                <a:effectLst/>
              </c:spPr>
              <c:txPr>
                <a:bodyPr rot="0" spcFirstLastPara="1" vertOverflow="ellipsis" vert="horz" wrap="square" lIns="38100" tIns="19050" rIns="38100" bIns="19050" anchor="ctr" anchorCtr="0">
                  <a:noAutofit/>
                </a:bodyPr>
                <a:lstStyle/>
                <a:p>
                  <a:pPr algn="ctr">
                    <a:defRPr lang="en-US"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9718366285100681E-2"/>
                      <c:h val="0.18394772470243445"/>
                    </c:manualLayout>
                  </c15:layout>
                </c:ext>
                <c:ext xmlns:c16="http://schemas.microsoft.com/office/drawing/2014/chart" uri="{C3380CC4-5D6E-409C-BE32-E72D297353CC}">
                  <c16:uniqueId val="{00000002-13DE-4F9D-AB1E-05D512D233C4}"/>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0.04</c:v>
                </c:pt>
              </c:numCache>
            </c:numRef>
          </c:val>
          <c:extLst>
            <c:ext xmlns:c16="http://schemas.microsoft.com/office/drawing/2014/chart" uri="{C3380CC4-5D6E-409C-BE32-E72D297353CC}">
              <c16:uniqueId val="{00000001-13D2-4974-A308-FFC606D9A607}"/>
            </c:ext>
          </c:extLst>
        </c:ser>
        <c:ser>
          <c:idx val="2"/>
          <c:order val="2"/>
          <c:tx>
            <c:strRef>
              <c:f>Sheet1!$D$1</c:f>
              <c:strCache>
                <c:ptCount val="1"/>
                <c:pt idx="0">
                  <c:v>Sometimes</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c:v>
                </c:pt>
              </c:numCache>
            </c:numRef>
          </c:val>
          <c:extLst>
            <c:ext xmlns:c16="http://schemas.microsoft.com/office/drawing/2014/chart" uri="{C3380CC4-5D6E-409C-BE32-E72D297353CC}">
              <c16:uniqueId val="{00000002-13D2-4974-A308-FFC606D9A607}"/>
            </c:ext>
          </c:extLst>
        </c:ser>
        <c:ser>
          <c:idx val="3"/>
          <c:order val="3"/>
          <c:tx>
            <c:strRef>
              <c:f>Sheet1!$E$1</c:f>
              <c:strCache>
                <c:ptCount val="1"/>
                <c:pt idx="0">
                  <c:v>Rarely</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c:v>
                </c:pt>
              </c:numCache>
            </c:numRef>
          </c:val>
          <c:extLst>
            <c:ext xmlns:c16="http://schemas.microsoft.com/office/drawing/2014/chart" uri="{C3380CC4-5D6E-409C-BE32-E72D297353CC}">
              <c16:uniqueId val="{00000003-13D2-4974-A308-FFC606D9A607}"/>
            </c:ext>
          </c:extLst>
        </c:ser>
        <c:ser>
          <c:idx val="4"/>
          <c:order val="4"/>
          <c:tx>
            <c:strRef>
              <c:f>Sheet1!$F$1</c:f>
              <c:strCache>
                <c:ptCount val="1"/>
                <c:pt idx="0">
                  <c:v>Never</c:v>
                </c:pt>
              </c:strCache>
            </c:strRef>
          </c:tx>
          <c:spPr>
            <a:solidFill>
              <a:schemeClr val="accent5"/>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2-E74A-4B9A-8E73-A222A992EA7B}"/>
              </c:ext>
            </c:extLst>
          </c:dPt>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0.36</c:v>
                </c:pt>
              </c:numCache>
            </c:numRef>
          </c:val>
          <c:extLst>
            <c:ext xmlns:c16="http://schemas.microsoft.com/office/drawing/2014/chart" uri="{C3380CC4-5D6E-409C-BE32-E72D297353CC}">
              <c16:uniqueId val="{00000000-E74A-4B9A-8E73-A222A992EA7B}"/>
            </c:ext>
          </c:extLst>
        </c:ser>
        <c:dLbls>
          <c:showLegendKey val="0"/>
          <c:showVal val="0"/>
          <c:showCatName val="0"/>
          <c:showSerName val="0"/>
          <c:showPercent val="0"/>
          <c:showBubbleSize val="0"/>
        </c:dLbls>
        <c:gapWidth val="150"/>
        <c:overlap val="100"/>
        <c:axId val="2100097680"/>
        <c:axId val="2100098928"/>
      </c:barChart>
      <c:catAx>
        <c:axId val="2100097680"/>
        <c:scaling>
          <c:orientation val="minMax"/>
        </c:scaling>
        <c:delete val="1"/>
        <c:axPos val="l"/>
        <c:numFmt formatCode="General" sourceLinked="1"/>
        <c:majorTickMark val="out"/>
        <c:minorTickMark val="none"/>
        <c:tickLblPos val="nextTo"/>
        <c:crossAx val="2100098928"/>
        <c:crosses val="autoZero"/>
        <c:auto val="1"/>
        <c:lblAlgn val="ctr"/>
        <c:lblOffset val="100"/>
        <c:noMultiLvlLbl val="0"/>
      </c:catAx>
      <c:valAx>
        <c:axId val="2100098928"/>
        <c:scaling>
          <c:orientation val="minMax"/>
          <c:max val="1"/>
        </c:scaling>
        <c:delete val="1"/>
        <c:axPos val="b"/>
        <c:numFmt formatCode="0%" sourceLinked="1"/>
        <c:majorTickMark val="out"/>
        <c:minorTickMark val="none"/>
        <c:tickLblPos val="nextTo"/>
        <c:crossAx val="210009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00835137235624E-2"/>
          <c:y val="0.23937034909094018"/>
          <c:w val="0.55566005366872873"/>
          <c:h val="0.68054957095933133"/>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A5-40A6-85DC-70CE3AF9DD78}"/>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88A5-40A6-85DC-70CE3AF9DD78}"/>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88A5-40A6-85DC-70CE3AF9DD78}"/>
              </c:ext>
            </c:extLst>
          </c:dPt>
          <c:dPt>
            <c:idx val="3"/>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7-88A5-40A6-85DC-70CE3AF9DD78}"/>
              </c:ext>
            </c:extLst>
          </c:dPt>
          <c:dLbls>
            <c:dLbl>
              <c:idx val="3"/>
              <c:layout>
                <c:manualLayout>
                  <c:x val="-0.12020796632389692"/>
                  <c:y val="-0.11356556900731964"/>
                </c:manualLayout>
              </c:layout>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bg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A5-40A6-85DC-70CE3AF9DD78}"/>
                </c:ext>
              </c:extLst>
            </c:dLbl>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More positive</c:v>
                </c:pt>
                <c:pt idx="1">
                  <c:v>Slightly more positive</c:v>
                </c:pt>
                <c:pt idx="2">
                  <c:v>No impact whatsoever</c:v>
                </c:pt>
                <c:pt idx="3">
                  <c:v>Repellent</c:v>
                </c:pt>
              </c:strCache>
            </c:strRef>
          </c:cat>
          <c:val>
            <c:numRef>
              <c:f>Sheet1!$B$2:$B$5</c:f>
              <c:numCache>
                <c:formatCode>0%</c:formatCode>
                <c:ptCount val="4"/>
                <c:pt idx="0">
                  <c:v>0.52</c:v>
                </c:pt>
                <c:pt idx="1">
                  <c:v>0.32</c:v>
                </c:pt>
                <c:pt idx="2">
                  <c:v>0.16</c:v>
                </c:pt>
                <c:pt idx="3">
                  <c:v>0</c:v>
                </c:pt>
              </c:numCache>
            </c:numRef>
          </c:val>
          <c:extLst>
            <c:ext xmlns:c16="http://schemas.microsoft.com/office/drawing/2014/chart" uri="{C3380CC4-5D6E-409C-BE32-E72D297353CC}">
              <c16:uniqueId val="{00000008-88A5-40A6-85DC-70CE3AF9DD78}"/>
            </c:ext>
          </c:extLst>
        </c:ser>
        <c:dLbls>
          <c:showLegendKey val="0"/>
          <c:showVal val="0"/>
          <c:showCatName val="0"/>
          <c:showSerName val="0"/>
          <c:showPercent val="0"/>
          <c:showBubbleSize val="0"/>
          <c:showLeaderLines val="1"/>
        </c:dLbls>
        <c:firstSliceAng val="0"/>
        <c:holeSize val="46"/>
      </c:doughnutChart>
      <c:spPr>
        <a:noFill/>
        <a:ln>
          <a:noFill/>
        </a:ln>
        <a:effectLst/>
      </c:spPr>
    </c:plotArea>
    <c:legend>
      <c:legendPos val="b"/>
      <c:layout>
        <c:manualLayout>
          <c:xMode val="edge"/>
          <c:yMode val="edge"/>
          <c:x val="0.52622778785230984"/>
          <c:y val="0.14923163290710043"/>
          <c:w val="0.43588748333311372"/>
          <c:h val="0.269167739073210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81086468757062E-3"/>
          <c:y val="0.19760322481664397"/>
          <c:w val="0.55566005366872873"/>
          <c:h val="0.68054957095933133"/>
        </c:manualLayout>
      </c:layout>
      <c:doughnutChart>
        <c:varyColors val="1"/>
        <c:ser>
          <c:idx val="0"/>
          <c:order val="0"/>
          <c:tx>
            <c:strRef>
              <c:f>Sheet1!$B$1</c:f>
              <c:strCache>
                <c:ptCount val="1"/>
                <c:pt idx="0">
                  <c:v>Column1</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8CD4-498C-AF21-4A4FF70B794C}"/>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CD4-498C-AF21-4A4FF70B794C}"/>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8CD4-498C-AF21-4A4FF70B794C}"/>
              </c:ext>
            </c:extLst>
          </c:dPt>
          <c:dPt>
            <c:idx val="3"/>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7-8CD4-498C-AF21-4A4FF70B794C}"/>
              </c:ext>
            </c:extLst>
          </c:dPt>
          <c:dLbls>
            <c:dLbl>
              <c:idx val="3"/>
              <c:layout>
                <c:manualLayout>
                  <c:x val="-8.7689223237330499E-2"/>
                  <c:y val="-0.1099120744829586"/>
                </c:manualLayout>
              </c:layout>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bg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D4-498C-AF21-4A4FF70B794C}"/>
                </c:ext>
              </c:extLst>
            </c:dLbl>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More positive</c:v>
                </c:pt>
                <c:pt idx="1">
                  <c:v>Slightly more positive</c:v>
                </c:pt>
                <c:pt idx="2">
                  <c:v>No impact whatsoever</c:v>
                </c:pt>
                <c:pt idx="3">
                  <c:v>Repellent</c:v>
                </c:pt>
              </c:strCache>
            </c:strRef>
          </c:cat>
          <c:val>
            <c:numRef>
              <c:f>Sheet1!$B$2:$B$5</c:f>
              <c:numCache>
                <c:formatCode>0%</c:formatCode>
                <c:ptCount val="4"/>
                <c:pt idx="0">
                  <c:v>0.59</c:v>
                </c:pt>
                <c:pt idx="1">
                  <c:v>0.25</c:v>
                </c:pt>
                <c:pt idx="2">
                  <c:v>0.16</c:v>
                </c:pt>
                <c:pt idx="3">
                  <c:v>0</c:v>
                </c:pt>
              </c:numCache>
            </c:numRef>
          </c:val>
          <c:extLst>
            <c:ext xmlns:c16="http://schemas.microsoft.com/office/drawing/2014/chart" uri="{C3380CC4-5D6E-409C-BE32-E72D297353CC}">
              <c16:uniqueId val="{00000008-8CD4-498C-AF21-4A4FF70B794C}"/>
            </c:ext>
          </c:extLst>
        </c:ser>
        <c:dLbls>
          <c:showLegendKey val="0"/>
          <c:showVal val="0"/>
          <c:showCatName val="0"/>
          <c:showSerName val="0"/>
          <c:showPercent val="0"/>
          <c:showBubbleSize val="0"/>
          <c:showLeaderLines val="1"/>
        </c:dLbls>
        <c:firstSliceAng val="0"/>
        <c:holeSize val="46"/>
      </c:doughnutChart>
      <c:spPr>
        <a:noFill/>
        <a:ln>
          <a:noFill/>
        </a:ln>
        <a:effectLst/>
      </c:spPr>
    </c:plotArea>
    <c:legend>
      <c:legendPos val="b"/>
      <c:layout>
        <c:manualLayout>
          <c:xMode val="edge"/>
          <c:yMode val="edge"/>
          <c:x val="0.57250662650514239"/>
          <c:y val="0.15340834533452999"/>
          <c:w val="0.42749337349485766"/>
          <c:h val="0.2441074645086328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4.479973811554664E-2"/>
          <c:w val="0.87835606764154861"/>
          <c:h val="0.88352068089957869"/>
        </c:manualLayout>
      </c:layout>
      <c:barChart>
        <c:barDir val="bar"/>
        <c:grouping val="stacked"/>
        <c:varyColors val="0"/>
        <c:ser>
          <c:idx val="0"/>
          <c:order val="0"/>
          <c:tx>
            <c:strRef>
              <c:f>Sheet1!$B$1</c:f>
              <c:strCache>
                <c:ptCount val="1"/>
                <c:pt idx="0">
                  <c:v>Agree completely</c:v>
                </c:pt>
              </c:strCache>
            </c:strRef>
          </c:tx>
          <c:spPr>
            <a:solidFill>
              <a:schemeClr val="accent1"/>
            </a:solidFill>
            <a:ln>
              <a:solidFill>
                <a:schemeClr val="bg1"/>
              </a:solidFill>
            </a:ln>
            <a:effectLst/>
          </c:spPr>
          <c:invertIfNegative val="0"/>
          <c:dLbls>
            <c:dLbl>
              <c:idx val="0"/>
              <c:layout>
                <c:manualLayout>
                  <c:x val="-3.8541748687664044E-2"/>
                  <c:y val="-3.5275384342950108E-7"/>
                </c:manualLayout>
              </c:layout>
              <c:showLegendKey val="0"/>
              <c:showVal val="1"/>
              <c:showCatName val="0"/>
              <c:showSerName val="0"/>
              <c:showPercent val="0"/>
              <c:showBubbleSize val="0"/>
              <c:extLst>
                <c:ext xmlns:c15="http://schemas.microsoft.com/office/drawing/2012/chart" uri="{CE6537A1-D6FC-4f65-9D91-7224C49458BB}">
                  <c15:layout>
                    <c:manualLayout>
                      <c:w val="8.4947998687664034E-2"/>
                      <c:h val="0.2018676199486531"/>
                    </c:manualLayout>
                  </c15:layout>
                </c:ext>
                <c:ext xmlns:c16="http://schemas.microsoft.com/office/drawing/2014/chart" uri="{C3380CC4-5D6E-409C-BE32-E72D297353CC}">
                  <c16:uniqueId val="{00000000-C5DF-47A8-97A0-E180D7F83E9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c:v>
                </c:pt>
              </c:numCache>
            </c:numRef>
          </c:val>
          <c:extLst>
            <c:ext xmlns:c16="http://schemas.microsoft.com/office/drawing/2014/chart" uri="{C3380CC4-5D6E-409C-BE32-E72D297353CC}">
              <c16:uniqueId val="{00000001-C5DF-47A8-97A0-E180D7F83E97}"/>
            </c:ext>
          </c:extLst>
        </c:ser>
        <c:ser>
          <c:idx val="1"/>
          <c:order val="1"/>
          <c:tx>
            <c:strRef>
              <c:f>Sheet1!$C$1</c:f>
              <c:strCache>
                <c:ptCount val="1"/>
                <c:pt idx="0">
                  <c:v>Agree somewhat</c:v>
                </c:pt>
              </c:strCache>
            </c:strRef>
          </c:tx>
          <c:spPr>
            <a:solidFill>
              <a:schemeClr val="accent1">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c:v>
                </c:pt>
              </c:numCache>
            </c:numRef>
          </c:val>
          <c:extLst>
            <c:ext xmlns:c16="http://schemas.microsoft.com/office/drawing/2014/chart" uri="{C3380CC4-5D6E-409C-BE32-E72D297353CC}">
              <c16:uniqueId val="{00000002-C5DF-47A8-97A0-E180D7F83E97}"/>
            </c:ext>
          </c:extLst>
        </c:ser>
        <c:ser>
          <c:idx val="2"/>
          <c:order val="2"/>
          <c:tx>
            <c:strRef>
              <c:f>Sheet1!$D$1</c:f>
              <c:strCache>
                <c:ptCount val="1"/>
                <c:pt idx="0">
                  <c:v>Disagree somewhat</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0.11</c:v>
                </c:pt>
              </c:numCache>
            </c:numRef>
          </c:val>
          <c:extLst>
            <c:ext xmlns:c16="http://schemas.microsoft.com/office/drawing/2014/chart" uri="{C3380CC4-5D6E-409C-BE32-E72D297353CC}">
              <c16:uniqueId val="{00000003-C5DF-47A8-97A0-E180D7F83E97}"/>
            </c:ext>
          </c:extLst>
        </c:ser>
        <c:ser>
          <c:idx val="3"/>
          <c:order val="3"/>
          <c:tx>
            <c:strRef>
              <c:f>Sheet1!$E$1</c:f>
              <c:strCache>
                <c:ptCount val="1"/>
                <c:pt idx="0">
                  <c:v>Disagree completely</c:v>
                </c:pt>
              </c:strCache>
            </c:strRef>
          </c:tx>
          <c:spPr>
            <a:solidFill>
              <a:schemeClr val="bg1">
                <a:lumMod val="9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0.01</c:v>
                </c:pt>
              </c:numCache>
            </c:numRef>
          </c:val>
          <c:extLst>
            <c:ext xmlns:c16="http://schemas.microsoft.com/office/drawing/2014/chart" uri="{C3380CC4-5D6E-409C-BE32-E72D297353CC}">
              <c16:uniqueId val="{00000004-C5DF-47A8-97A0-E180D7F83E97}"/>
            </c:ext>
          </c:extLst>
        </c:ser>
        <c:dLbls>
          <c:showLegendKey val="0"/>
          <c:showVal val="0"/>
          <c:showCatName val="0"/>
          <c:showSerName val="0"/>
          <c:showPercent val="0"/>
          <c:showBubbleSize val="0"/>
        </c:dLbls>
        <c:gapWidth val="150"/>
        <c:overlap val="100"/>
        <c:axId val="2100097680"/>
        <c:axId val="2100098928"/>
      </c:barChart>
      <c:catAx>
        <c:axId val="2100097680"/>
        <c:scaling>
          <c:orientation val="minMax"/>
        </c:scaling>
        <c:delete val="1"/>
        <c:axPos val="l"/>
        <c:numFmt formatCode="General" sourceLinked="1"/>
        <c:majorTickMark val="out"/>
        <c:minorTickMark val="none"/>
        <c:tickLblPos val="nextTo"/>
        <c:crossAx val="2100098928"/>
        <c:crosses val="autoZero"/>
        <c:auto val="1"/>
        <c:lblAlgn val="ctr"/>
        <c:lblOffset val="100"/>
        <c:noMultiLvlLbl val="0"/>
      </c:catAx>
      <c:valAx>
        <c:axId val="2100098928"/>
        <c:scaling>
          <c:orientation val="minMax"/>
          <c:max val="1"/>
        </c:scaling>
        <c:delete val="1"/>
        <c:axPos val="b"/>
        <c:numFmt formatCode="0%" sourceLinked="1"/>
        <c:majorTickMark val="out"/>
        <c:minorTickMark val="none"/>
        <c:tickLblPos val="nextTo"/>
        <c:crossAx val="210009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4.479973811554664E-2"/>
          <c:w val="0.88236362371266486"/>
          <c:h val="0.88352068089957869"/>
        </c:manualLayout>
      </c:layout>
      <c:barChart>
        <c:barDir val="bar"/>
        <c:grouping val="stacked"/>
        <c:varyColors val="0"/>
        <c:ser>
          <c:idx val="0"/>
          <c:order val="0"/>
          <c:tx>
            <c:strRef>
              <c:f>Sheet1!$B$1</c:f>
              <c:strCache>
                <c:ptCount val="1"/>
                <c:pt idx="0">
                  <c:v>Agree completely</c:v>
                </c:pt>
              </c:strCache>
            </c:strRef>
          </c:tx>
          <c:spPr>
            <a:solidFill>
              <a:schemeClr val="accent6">
                <a:lumMod val="75000"/>
              </a:schemeClr>
            </a:solidFill>
            <a:ln>
              <a:solidFill>
                <a:schemeClr val="bg1"/>
              </a:solidFill>
            </a:ln>
            <a:effectLst/>
          </c:spPr>
          <c:invertIfNegative val="0"/>
          <c:dLbls>
            <c:dLbl>
              <c:idx val="0"/>
              <c:layout>
                <c:manualLayout>
                  <c:x val="-3.8541748687664044E-2"/>
                  <c:y val="-3.5275384342950108E-7"/>
                </c:manualLayout>
              </c:layout>
              <c:showLegendKey val="0"/>
              <c:showVal val="1"/>
              <c:showCatName val="0"/>
              <c:showSerName val="0"/>
              <c:showPercent val="0"/>
              <c:showBubbleSize val="0"/>
              <c:extLst>
                <c:ext xmlns:c15="http://schemas.microsoft.com/office/drawing/2012/chart" uri="{CE6537A1-D6FC-4f65-9D91-7224C49458BB}">
                  <c15:layout>
                    <c:manualLayout>
                      <c:w val="8.4947998687664034E-2"/>
                      <c:h val="0.2018676199486531"/>
                    </c:manualLayout>
                  </c15:layout>
                </c:ext>
                <c:ext xmlns:c16="http://schemas.microsoft.com/office/drawing/2014/chart" uri="{C3380CC4-5D6E-409C-BE32-E72D297353CC}">
                  <c16:uniqueId val="{00000000-0C6D-47FA-928A-8081AFC58C8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0.56000000000000005</c:v>
                </c:pt>
              </c:numCache>
            </c:numRef>
          </c:val>
          <c:extLst>
            <c:ext xmlns:c16="http://schemas.microsoft.com/office/drawing/2014/chart" uri="{C3380CC4-5D6E-409C-BE32-E72D297353CC}">
              <c16:uniqueId val="{00000001-0C6D-47FA-928A-8081AFC58C87}"/>
            </c:ext>
          </c:extLst>
        </c:ser>
        <c:ser>
          <c:idx val="1"/>
          <c:order val="1"/>
          <c:tx>
            <c:strRef>
              <c:f>Sheet1!$C$1</c:f>
              <c:strCache>
                <c:ptCount val="1"/>
                <c:pt idx="0">
                  <c:v>Agree somewhat</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c:v>
                </c:pt>
              </c:numCache>
            </c:numRef>
          </c:val>
          <c:extLst>
            <c:ext xmlns:c16="http://schemas.microsoft.com/office/drawing/2014/chart" uri="{C3380CC4-5D6E-409C-BE32-E72D297353CC}">
              <c16:uniqueId val="{00000002-0C6D-47FA-928A-8081AFC58C87}"/>
            </c:ext>
          </c:extLst>
        </c:ser>
        <c:ser>
          <c:idx val="2"/>
          <c:order val="2"/>
          <c:tx>
            <c:strRef>
              <c:f>Sheet1!$D$1</c:f>
              <c:strCache>
                <c:ptCount val="1"/>
                <c:pt idx="0">
                  <c:v>Disagree somewhat</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7.0000000000000007E-2</c:v>
                </c:pt>
              </c:numCache>
            </c:numRef>
          </c:val>
          <c:extLst>
            <c:ext xmlns:c16="http://schemas.microsoft.com/office/drawing/2014/chart" uri="{C3380CC4-5D6E-409C-BE32-E72D297353CC}">
              <c16:uniqueId val="{00000003-0C6D-47FA-928A-8081AFC58C87}"/>
            </c:ext>
          </c:extLst>
        </c:ser>
        <c:ser>
          <c:idx val="3"/>
          <c:order val="3"/>
          <c:tx>
            <c:strRef>
              <c:f>Sheet1!$E$1</c:f>
              <c:strCache>
                <c:ptCount val="1"/>
                <c:pt idx="0">
                  <c:v>Disagree completely</c:v>
                </c:pt>
              </c:strCache>
            </c:strRef>
          </c:tx>
          <c:spPr>
            <a:solidFill>
              <a:schemeClr val="bg1">
                <a:lumMod val="95000"/>
              </a:schemeClr>
            </a:solidFill>
            <a:ln>
              <a:solidFill>
                <a:schemeClr val="bg1"/>
              </a:solidFill>
            </a:ln>
            <a:effectLst/>
          </c:spPr>
          <c:invertIfNegative val="0"/>
          <c:dLbls>
            <c:dLbl>
              <c:idx val="0"/>
              <c:layout>
                <c:manualLayout>
                  <c:x val="2.2041663951560722E-2"/>
                  <c:y val="-8.21319044170670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6D-47FA-928A-8081AFC58C87}"/>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0.02</c:v>
                </c:pt>
              </c:numCache>
            </c:numRef>
          </c:val>
          <c:extLst>
            <c:ext xmlns:c16="http://schemas.microsoft.com/office/drawing/2014/chart" uri="{C3380CC4-5D6E-409C-BE32-E72D297353CC}">
              <c16:uniqueId val="{00000004-0C6D-47FA-928A-8081AFC58C87}"/>
            </c:ext>
          </c:extLst>
        </c:ser>
        <c:dLbls>
          <c:showLegendKey val="0"/>
          <c:showVal val="0"/>
          <c:showCatName val="0"/>
          <c:showSerName val="0"/>
          <c:showPercent val="0"/>
          <c:showBubbleSize val="0"/>
        </c:dLbls>
        <c:gapWidth val="150"/>
        <c:overlap val="100"/>
        <c:axId val="2100097680"/>
        <c:axId val="2100098928"/>
      </c:barChart>
      <c:catAx>
        <c:axId val="2100097680"/>
        <c:scaling>
          <c:orientation val="minMax"/>
        </c:scaling>
        <c:delete val="1"/>
        <c:axPos val="l"/>
        <c:numFmt formatCode="General" sourceLinked="1"/>
        <c:majorTickMark val="out"/>
        <c:minorTickMark val="none"/>
        <c:tickLblPos val="nextTo"/>
        <c:crossAx val="2100098928"/>
        <c:crosses val="autoZero"/>
        <c:auto val="1"/>
        <c:lblAlgn val="ctr"/>
        <c:lblOffset val="100"/>
        <c:noMultiLvlLbl val="0"/>
      </c:catAx>
      <c:valAx>
        <c:axId val="2100098928"/>
        <c:scaling>
          <c:orientation val="minMax"/>
          <c:max val="1"/>
        </c:scaling>
        <c:delete val="1"/>
        <c:axPos val="b"/>
        <c:numFmt formatCode="0%" sourceLinked="1"/>
        <c:majorTickMark val="out"/>
        <c:minorTickMark val="none"/>
        <c:tickLblPos val="nextTo"/>
        <c:crossAx val="210009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26620108390618"/>
          <c:y val="7.9204126098411556E-2"/>
          <c:w val="0.39745312929546878"/>
          <c:h val="0.87759362330245472"/>
        </c:manualLayout>
      </c:layout>
      <c:barChart>
        <c:barDir val="bar"/>
        <c:grouping val="clustered"/>
        <c:varyColors val="0"/>
        <c:ser>
          <c:idx val="0"/>
          <c:order val="0"/>
          <c:tx>
            <c:strRef>
              <c:f>Sheet1!$B$1</c:f>
              <c:strCache>
                <c:ptCount val="1"/>
                <c:pt idx="0">
                  <c:v>Total</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Authorize/ final decision-maker</c:v>
                </c:pt>
                <c:pt idx="1">
                  <c:v>Recommend/ part of process</c:v>
                </c:pt>
                <c:pt idx="2">
                  <c:v>Consult/ influence decisions</c:v>
                </c:pt>
                <c:pt idx="3">
                  <c:v>Minimal involvement</c:v>
                </c:pt>
                <c:pt idx="4">
                  <c:v>No Influence</c:v>
                </c:pt>
              </c:strCache>
            </c:strRef>
          </c:cat>
          <c:val>
            <c:numRef>
              <c:f>Sheet1!$B$2:$B$6</c:f>
              <c:numCache>
                <c:formatCode>0%</c:formatCode>
                <c:ptCount val="5"/>
                <c:pt idx="0">
                  <c:v>0.29939668174962292</c:v>
                </c:pt>
                <c:pt idx="1">
                  <c:v>0.43288084464555054</c:v>
                </c:pt>
                <c:pt idx="2">
                  <c:v>0.18024132730015083</c:v>
                </c:pt>
                <c:pt idx="3">
                  <c:v>6.561085972850679E-2</c:v>
                </c:pt>
                <c:pt idx="4">
                  <c:v>2.1870286576168931E-2</c:v>
                </c:pt>
              </c:numCache>
            </c:numRef>
          </c:val>
          <c:extLst>
            <c:ext xmlns:c16="http://schemas.microsoft.com/office/drawing/2014/chart" uri="{C3380CC4-5D6E-409C-BE32-E72D297353CC}">
              <c16:uniqueId val="{00000000-B88D-4CDD-8D0D-AACCAD20AEC7}"/>
            </c:ext>
          </c:extLst>
        </c:ser>
        <c:ser>
          <c:idx val="1"/>
          <c:order val="1"/>
          <c:tx>
            <c:strRef>
              <c:f>Sheet1!$C$1</c:f>
              <c:strCache>
                <c:ptCount val="1"/>
                <c:pt idx="0">
                  <c:v>East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Authorize/ final decision-maker</c:v>
                </c:pt>
                <c:pt idx="1">
                  <c:v>Recommend/ part of process</c:v>
                </c:pt>
                <c:pt idx="2">
                  <c:v>Consult/ influence decisions</c:v>
                </c:pt>
                <c:pt idx="3">
                  <c:v>Minimal involvement</c:v>
                </c:pt>
                <c:pt idx="4">
                  <c:v>No Influence</c:v>
                </c:pt>
              </c:strCache>
            </c:strRef>
          </c:cat>
          <c:val>
            <c:numRef>
              <c:f>Sheet1!$C$2:$C$6</c:f>
              <c:numCache>
                <c:formatCode>0%</c:formatCode>
                <c:ptCount val="5"/>
                <c:pt idx="0">
                  <c:v>0.265625</c:v>
                </c:pt>
                <c:pt idx="1">
                  <c:v>0.46875</c:v>
                </c:pt>
                <c:pt idx="2">
                  <c:v>0.2109375</c:v>
                </c:pt>
                <c:pt idx="3">
                  <c:v>5.46875E-2</c:v>
                </c:pt>
                <c:pt idx="4">
                  <c:v>0</c:v>
                </c:pt>
              </c:numCache>
            </c:numRef>
          </c:val>
          <c:extLst>
            <c:ext xmlns:c16="http://schemas.microsoft.com/office/drawing/2014/chart" uri="{C3380CC4-5D6E-409C-BE32-E72D297353CC}">
              <c16:uniqueId val="{00000001-B88D-4CDD-8D0D-AACCAD20AEC7}"/>
            </c:ext>
          </c:extLst>
        </c:ser>
        <c:dLbls>
          <c:showLegendKey val="0"/>
          <c:showVal val="0"/>
          <c:showCatName val="0"/>
          <c:showSerName val="0"/>
          <c:showPercent val="0"/>
          <c:showBubbleSize val="0"/>
        </c:dLbls>
        <c:gapWidth val="68"/>
        <c:axId val="94029936"/>
        <c:axId val="94039536"/>
      </c:barChart>
      <c:catAx>
        <c:axId val="9402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1">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4039536"/>
        <c:crosses val="autoZero"/>
        <c:auto val="1"/>
        <c:lblAlgn val="ctr"/>
        <c:lblOffset val="100"/>
        <c:noMultiLvlLbl val="0"/>
      </c:catAx>
      <c:valAx>
        <c:axId val="94039536"/>
        <c:scaling>
          <c:orientation val="minMax"/>
        </c:scaling>
        <c:delete val="1"/>
        <c:axPos val="t"/>
        <c:numFmt formatCode="0%" sourceLinked="1"/>
        <c:majorTickMark val="none"/>
        <c:minorTickMark val="none"/>
        <c:tickLblPos val="nextTo"/>
        <c:crossAx val="9402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09553987015734"/>
          <c:y val="3.1904431474218488E-2"/>
          <c:w val="0.4281891183678464"/>
          <c:h val="0.91859947329984959"/>
        </c:manualLayout>
      </c:layout>
      <c:barChart>
        <c:barDir val="bar"/>
        <c:grouping val="clustered"/>
        <c:varyColors val="0"/>
        <c:ser>
          <c:idx val="0"/>
          <c:order val="0"/>
          <c:tx>
            <c:strRef>
              <c:f>Sheet1!$B$1</c:f>
              <c:strCache>
                <c:ptCount val="1"/>
                <c:pt idx="0">
                  <c:v>Total</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Learned English as a second/third+ language (non-mother tongue)</c:v>
                </c:pt>
                <c:pt idx="1">
                  <c:v>Raised or educated outside of Canada or United States</c:v>
                </c:pt>
                <c:pt idx="2">
                  <c:v>Mental health challenge that interferes with work /neurodiverse</c:v>
                </c:pt>
                <c:pt idx="3">
                  <c:v>lgbtqia2s+</c:v>
                </c:pt>
                <c:pt idx="4">
                  <c:v>Member of a religion that experiences discrimination</c:v>
                </c:pt>
                <c:pt idx="5">
                  <c:v>Have an evident physical or health challenge/disability</c:v>
                </c:pt>
                <c:pt idx="6">
                  <c:v>None of these</c:v>
                </c:pt>
              </c:strCache>
            </c:strRef>
          </c:cat>
          <c:val>
            <c:numRef>
              <c:f>Sheet1!$B$2:$B$8</c:f>
              <c:numCache>
                <c:formatCode>0%</c:formatCode>
                <c:ptCount val="7"/>
                <c:pt idx="0">
                  <c:v>0.16315789473684211</c:v>
                </c:pt>
                <c:pt idx="1">
                  <c:v>0.1463157894736842</c:v>
                </c:pt>
                <c:pt idx="2">
                  <c:v>0.12</c:v>
                </c:pt>
                <c:pt idx="3">
                  <c:v>6.7368421052631577E-2</c:v>
                </c:pt>
                <c:pt idx="4">
                  <c:v>6.3157894736842107E-2</c:v>
                </c:pt>
                <c:pt idx="5">
                  <c:v>4.8421052631578948E-2</c:v>
                </c:pt>
                <c:pt idx="6">
                  <c:v>0.55263157894736847</c:v>
                </c:pt>
              </c:numCache>
            </c:numRef>
          </c:val>
          <c:extLst>
            <c:ext xmlns:c16="http://schemas.microsoft.com/office/drawing/2014/chart" uri="{C3380CC4-5D6E-409C-BE32-E72D297353CC}">
              <c16:uniqueId val="{00000000-F995-44BD-9596-70AC34F29E32}"/>
            </c:ext>
          </c:extLst>
        </c:ser>
        <c:ser>
          <c:idx val="1"/>
          <c:order val="1"/>
          <c:tx>
            <c:strRef>
              <c:f>Sheet1!$C$1</c:f>
              <c:strCache>
                <c:ptCount val="1"/>
                <c:pt idx="0">
                  <c:v>East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Learned English as a second/third+ language (non-mother tongue)</c:v>
                </c:pt>
                <c:pt idx="1">
                  <c:v>Raised or educated outside of Canada or United States</c:v>
                </c:pt>
                <c:pt idx="2">
                  <c:v>Mental health challenge that interferes with work /neurodiverse</c:v>
                </c:pt>
                <c:pt idx="3">
                  <c:v>lgbtqia2s+</c:v>
                </c:pt>
                <c:pt idx="4">
                  <c:v>Member of a religion that experiences discrimination</c:v>
                </c:pt>
                <c:pt idx="5">
                  <c:v>Have an evident physical or health challenge/disability</c:v>
                </c:pt>
                <c:pt idx="6">
                  <c:v>None of these</c:v>
                </c:pt>
              </c:strCache>
            </c:strRef>
          </c:cat>
          <c:val>
            <c:numRef>
              <c:f>Sheet1!$C$2:$C$8</c:f>
              <c:numCache>
                <c:formatCode>0%</c:formatCode>
                <c:ptCount val="7"/>
                <c:pt idx="0">
                  <c:v>0.11206896551724138</c:v>
                </c:pt>
                <c:pt idx="1">
                  <c:v>7.7586206896551727E-2</c:v>
                </c:pt>
                <c:pt idx="2">
                  <c:v>0.11206896551724138</c:v>
                </c:pt>
                <c:pt idx="3">
                  <c:v>4.3103448275862072E-2</c:v>
                </c:pt>
                <c:pt idx="4">
                  <c:v>3.4482758620689662E-2</c:v>
                </c:pt>
                <c:pt idx="5">
                  <c:v>3.4482758620689662E-2</c:v>
                </c:pt>
                <c:pt idx="6">
                  <c:v>0.62931034482758619</c:v>
                </c:pt>
              </c:numCache>
            </c:numRef>
          </c:val>
          <c:extLst>
            <c:ext xmlns:c16="http://schemas.microsoft.com/office/drawing/2014/chart" uri="{C3380CC4-5D6E-409C-BE32-E72D297353CC}">
              <c16:uniqueId val="{00000001-F995-44BD-9596-70AC34F29E32}"/>
            </c:ext>
          </c:extLst>
        </c:ser>
        <c:dLbls>
          <c:showLegendKey val="0"/>
          <c:showVal val="0"/>
          <c:showCatName val="0"/>
          <c:showSerName val="0"/>
          <c:showPercent val="0"/>
          <c:showBubbleSize val="0"/>
        </c:dLbls>
        <c:gapWidth val="68"/>
        <c:axId val="94029936"/>
        <c:axId val="94039536"/>
      </c:barChart>
      <c:catAx>
        <c:axId val="9402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rtl="1">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4039536"/>
        <c:crosses val="autoZero"/>
        <c:auto val="1"/>
        <c:lblAlgn val="ctr"/>
        <c:lblOffset val="100"/>
        <c:noMultiLvlLbl val="0"/>
      </c:catAx>
      <c:valAx>
        <c:axId val="94039536"/>
        <c:scaling>
          <c:orientation val="minMax"/>
        </c:scaling>
        <c:delete val="1"/>
        <c:axPos val="t"/>
        <c:numFmt formatCode="0%" sourceLinked="1"/>
        <c:majorTickMark val="none"/>
        <c:minorTickMark val="none"/>
        <c:tickLblPos val="nextTo"/>
        <c:crossAx val="9402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72666509510363"/>
          <c:y val="0.20510319445118688"/>
          <c:w val="0.59455284773923123"/>
          <c:h val="0.66804030453185914"/>
        </c:manualLayout>
      </c:layout>
      <c:doughnutChart>
        <c:varyColors val="1"/>
        <c:ser>
          <c:idx val="0"/>
          <c:order val="0"/>
          <c:tx>
            <c:strRef>
              <c:f>Sheet1!$B$1</c:f>
              <c:strCache>
                <c:ptCount val="1"/>
                <c:pt idx="0">
                  <c:v>Total Canada</c:v>
                </c:pt>
              </c:strCache>
            </c:strRef>
          </c:tx>
          <c:spPr>
            <a:solidFill>
              <a:schemeClr val="accent3">
                <a:lumMod val="40000"/>
                <a:lumOff val="60000"/>
              </a:schemeClr>
            </a:solidFill>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52C2-4DEA-AF28-9DD8C6BDC6CC}"/>
              </c:ext>
            </c:extLst>
          </c:dPt>
          <c:dPt>
            <c:idx val="1"/>
            <c:bubble3D val="0"/>
            <c:spPr>
              <a:solidFill>
                <a:schemeClr val="accent3">
                  <a:lumMod val="75000"/>
                </a:schemeClr>
              </a:solidFill>
              <a:ln w="19050">
                <a:solidFill>
                  <a:schemeClr val="bg1"/>
                </a:solidFill>
              </a:ln>
              <a:effectLst/>
            </c:spPr>
            <c:extLst>
              <c:ext xmlns:c16="http://schemas.microsoft.com/office/drawing/2014/chart" uri="{C3380CC4-5D6E-409C-BE32-E72D297353CC}">
                <c16:uniqueId val="{00000003-52C2-4DEA-AF28-9DD8C6BDC6CC}"/>
              </c:ext>
            </c:extLst>
          </c:dPt>
          <c:dPt>
            <c:idx val="2"/>
            <c:bubble3D val="0"/>
            <c:spPr>
              <a:solidFill>
                <a:schemeClr val="accent3">
                  <a:lumMod val="50000"/>
                </a:schemeClr>
              </a:solidFill>
              <a:ln w="19050">
                <a:solidFill>
                  <a:schemeClr val="bg1"/>
                </a:solidFill>
              </a:ln>
              <a:effectLst/>
            </c:spPr>
            <c:extLst>
              <c:ext xmlns:c16="http://schemas.microsoft.com/office/drawing/2014/chart" uri="{C3380CC4-5D6E-409C-BE32-E72D297353CC}">
                <c16:uniqueId val="{00000005-52C2-4DEA-AF28-9DD8C6BDC6CC}"/>
              </c:ext>
            </c:extLst>
          </c:dPt>
          <c:dLbls>
            <c:dLbl>
              <c:idx val="0"/>
              <c:layout>
                <c:manualLayout>
                  <c:x val="9.2503209691422894E-2"/>
                  <c:y val="-0.110865833790727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C2-4DEA-AF28-9DD8C6BDC6CC}"/>
                </c:ext>
              </c:extLst>
            </c:dLbl>
            <c:dLbl>
              <c:idx val="1"/>
              <c:layout>
                <c:manualLayout>
                  <c:x val="0.12950449356799204"/>
                  <c:y val="9.7007604566886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C2-4DEA-AF28-9DD8C6BDC6CC}"/>
                </c:ext>
              </c:extLst>
            </c:dLbl>
            <c:dLbl>
              <c:idx val="2"/>
              <c:layout>
                <c:manualLayout>
                  <c:x val="-0.11717073227580235"/>
                  <c:y val="-0.131653177626489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C2-4DEA-AF28-9DD8C6BDC6C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Home</c:v>
                </c:pt>
                <c:pt idx="1">
                  <c:v>Hybrid</c:v>
                </c:pt>
                <c:pt idx="2">
                  <c:v>Workplace</c:v>
                </c:pt>
              </c:strCache>
            </c:strRef>
          </c:cat>
          <c:val>
            <c:numRef>
              <c:f>Sheet1!$B$2:$B$4</c:f>
              <c:numCache>
                <c:formatCode>0%</c:formatCode>
                <c:ptCount val="3"/>
                <c:pt idx="0">
                  <c:v>0.14243614931237722</c:v>
                </c:pt>
                <c:pt idx="1">
                  <c:v>0.50687622789783893</c:v>
                </c:pt>
                <c:pt idx="2">
                  <c:v>0.35068762278978388</c:v>
                </c:pt>
              </c:numCache>
            </c:numRef>
          </c:val>
          <c:extLst>
            <c:ext xmlns:c16="http://schemas.microsoft.com/office/drawing/2014/chart" uri="{C3380CC4-5D6E-409C-BE32-E72D297353CC}">
              <c16:uniqueId val="{00000006-52C2-4DEA-AF28-9DD8C6BDC6CC}"/>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72666509510363"/>
          <c:y val="0.20510319445118688"/>
          <c:w val="0.59455284773923123"/>
          <c:h val="0.66804030453185914"/>
        </c:manualLayout>
      </c:layout>
      <c:doughnutChart>
        <c:varyColors val="1"/>
        <c:ser>
          <c:idx val="0"/>
          <c:order val="0"/>
          <c:tx>
            <c:strRef>
              <c:f>Sheet1!$C$1</c:f>
              <c:strCache>
                <c:ptCount val="1"/>
                <c:pt idx="0">
                  <c:v>East</c:v>
                </c:pt>
              </c:strCache>
            </c:strRef>
          </c:tx>
          <c:spPr>
            <a:solidFill>
              <a:schemeClr val="accent3">
                <a:lumMod val="40000"/>
                <a:lumOff val="60000"/>
              </a:schemeClr>
            </a:solidFill>
            <a:ln w="19050">
              <a:solidFill>
                <a:schemeClr val="bg1"/>
              </a:solidFill>
            </a:ln>
          </c:spPr>
          <c:dPt>
            <c:idx val="0"/>
            <c:bubble3D val="0"/>
            <c:spPr>
              <a:solidFill>
                <a:schemeClr val="accent5"/>
              </a:solidFill>
              <a:ln w="19050">
                <a:solidFill>
                  <a:schemeClr val="bg1"/>
                </a:solidFill>
              </a:ln>
              <a:effectLst/>
            </c:spPr>
            <c:extLst>
              <c:ext xmlns:c16="http://schemas.microsoft.com/office/drawing/2014/chart" uri="{C3380CC4-5D6E-409C-BE32-E72D297353CC}">
                <c16:uniqueId val="{00000001-0BD1-4A2C-AFCF-059CCF3BAB69}"/>
              </c:ext>
            </c:extLst>
          </c:dPt>
          <c:dPt>
            <c:idx val="1"/>
            <c:bubble3D val="0"/>
            <c:spPr>
              <a:solidFill>
                <a:schemeClr val="accent5">
                  <a:lumMod val="75000"/>
                </a:schemeClr>
              </a:solidFill>
              <a:ln w="19050">
                <a:solidFill>
                  <a:schemeClr val="bg1"/>
                </a:solidFill>
              </a:ln>
              <a:effectLst/>
            </c:spPr>
            <c:extLst>
              <c:ext xmlns:c16="http://schemas.microsoft.com/office/drawing/2014/chart" uri="{C3380CC4-5D6E-409C-BE32-E72D297353CC}">
                <c16:uniqueId val="{00000003-0BD1-4A2C-AFCF-059CCF3BAB69}"/>
              </c:ext>
            </c:extLst>
          </c:dPt>
          <c:dPt>
            <c:idx val="2"/>
            <c:bubble3D val="0"/>
            <c:spPr>
              <a:solidFill>
                <a:schemeClr val="accent5">
                  <a:lumMod val="50000"/>
                </a:schemeClr>
              </a:solidFill>
              <a:ln w="19050">
                <a:solidFill>
                  <a:schemeClr val="bg1"/>
                </a:solidFill>
              </a:ln>
              <a:effectLst/>
            </c:spPr>
            <c:extLst>
              <c:ext xmlns:c16="http://schemas.microsoft.com/office/drawing/2014/chart" uri="{C3380CC4-5D6E-409C-BE32-E72D297353CC}">
                <c16:uniqueId val="{00000005-0BD1-4A2C-AFCF-059CCF3BAB69}"/>
              </c:ext>
            </c:extLst>
          </c:dPt>
          <c:dLbls>
            <c:dLbl>
              <c:idx val="0"/>
              <c:layout>
                <c:manualLayout>
                  <c:x val="9.8670090337517752E-2"/>
                  <c:y val="-0.117794948402648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D1-4A2C-AFCF-059CCF3BAB69}"/>
                </c:ext>
              </c:extLst>
            </c:dLbl>
            <c:dLbl>
              <c:idx val="1"/>
              <c:layout>
                <c:manualLayout>
                  <c:x val="0.12950449356799204"/>
                  <c:y val="9.7007604566886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D1-4A2C-AFCF-059CCF3BAB69}"/>
                </c:ext>
              </c:extLst>
            </c:dLbl>
            <c:dLbl>
              <c:idx val="2"/>
              <c:layout>
                <c:manualLayout>
                  <c:x val="-0.11717073227580235"/>
                  <c:y val="-0.131653177626489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D1-4A2C-AFCF-059CCF3BAB6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Home</c:v>
                </c:pt>
                <c:pt idx="1">
                  <c:v>Hybrid</c:v>
                </c:pt>
                <c:pt idx="2">
                  <c:v>Workplace</c:v>
                </c:pt>
              </c:strCache>
            </c:strRef>
          </c:cat>
          <c:val>
            <c:numRef>
              <c:f>Sheet1!$C$2:$C$4</c:f>
              <c:numCache>
                <c:formatCode>0%</c:formatCode>
                <c:ptCount val="3"/>
                <c:pt idx="0">
                  <c:v>0.1484375</c:v>
                </c:pt>
                <c:pt idx="1">
                  <c:v>0.4453125</c:v>
                </c:pt>
                <c:pt idx="2">
                  <c:v>0.40625</c:v>
                </c:pt>
              </c:numCache>
            </c:numRef>
          </c:val>
          <c:extLst>
            <c:ext xmlns:c16="http://schemas.microsoft.com/office/drawing/2014/chart" uri="{C3380CC4-5D6E-409C-BE32-E72D297353CC}">
              <c16:uniqueId val="{00000006-0BD1-4A2C-AFCF-059CCF3BAB69}"/>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3302771744461"/>
          <c:y val="0"/>
          <c:w val="0.48357325876339619"/>
          <c:h val="0.99286554004027838"/>
        </c:manualLayout>
      </c:layout>
      <c:barChart>
        <c:barDir val="bar"/>
        <c:grouping val="clustered"/>
        <c:varyColors val="0"/>
        <c:ser>
          <c:idx val="0"/>
          <c:order val="0"/>
          <c:tx>
            <c:strRef>
              <c:f>Sheet1!$C$1</c:f>
              <c:strCache>
                <c:ptCount val="1"/>
                <c:pt idx="0">
                  <c:v>East</c:v>
                </c:pt>
              </c:strCache>
            </c:strRef>
          </c:tx>
          <c:spPr>
            <a:solidFill>
              <a:srgbClr val="4BACC6"/>
            </a:solidFill>
          </c:spPr>
          <c:invertIfNegative val="0"/>
          <c:dPt>
            <c:idx val="0"/>
            <c:invertIfNegative val="0"/>
            <c:bubble3D val="0"/>
            <c:extLst>
              <c:ext xmlns:c16="http://schemas.microsoft.com/office/drawing/2014/chart" uri="{C3380CC4-5D6E-409C-BE32-E72D297353CC}">
                <c16:uniqueId val="{00000000-33B5-46FC-8462-32AC09670038}"/>
              </c:ext>
            </c:extLst>
          </c:dPt>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Not diversified – Mostly not diverse with no apparent interest in change</c:v>
                </c:pt>
                <c:pt idx="1">
                  <c:v>Aspiring – Mostly not diverse, making attempts to diversify</c:v>
                </c:pt>
                <c:pt idx="2">
                  <c:v>Acting towards – Definite formal plans to address diversity with some diverse representation</c:v>
                </c:pt>
                <c:pt idx="3">
                  <c:v>Well-diversified – There is representation from several of the groups above</c:v>
                </c:pt>
              </c:strCache>
            </c:strRef>
          </c:cat>
          <c:val>
            <c:numRef>
              <c:f>Sheet1!$C$2:$C$5</c:f>
              <c:numCache>
                <c:formatCode>0%</c:formatCode>
                <c:ptCount val="4"/>
                <c:pt idx="0">
                  <c:v>0.125</c:v>
                </c:pt>
                <c:pt idx="1">
                  <c:v>0.4296875</c:v>
                </c:pt>
                <c:pt idx="2">
                  <c:v>0.296875</c:v>
                </c:pt>
                <c:pt idx="3">
                  <c:v>0.1484375</c:v>
                </c:pt>
              </c:numCache>
            </c:numRef>
          </c:val>
          <c:extLst>
            <c:ext xmlns:c16="http://schemas.microsoft.com/office/drawing/2014/chart" uri="{C3380CC4-5D6E-409C-BE32-E72D297353CC}">
              <c16:uniqueId val="{00000001-33B5-46FC-8462-32AC09670038}"/>
            </c:ext>
          </c:extLst>
        </c:ser>
        <c:dLbls>
          <c:showLegendKey val="0"/>
          <c:showVal val="0"/>
          <c:showCatName val="0"/>
          <c:showSerName val="0"/>
          <c:showPercent val="0"/>
          <c:showBubbleSize val="0"/>
        </c:dLbls>
        <c:gapWidth val="64"/>
        <c:axId val="244592640"/>
        <c:axId val="361946432"/>
      </c:barChart>
      <c:valAx>
        <c:axId val="361946432"/>
        <c:scaling>
          <c:orientation val="minMax"/>
          <c:min val="0"/>
        </c:scaling>
        <c:delete val="1"/>
        <c:axPos val="b"/>
        <c:numFmt formatCode="0%" sourceLinked="1"/>
        <c:majorTickMark val="out"/>
        <c:minorTickMark val="none"/>
        <c:tickLblPos val="nextTo"/>
        <c:crossAx val="244592640"/>
        <c:crosses val="autoZero"/>
        <c:crossBetween val="between"/>
      </c:valAx>
      <c:catAx>
        <c:axId val="244592640"/>
        <c:scaling>
          <c:orientation val="minMax"/>
        </c:scaling>
        <c:delete val="1"/>
        <c:axPos val="l"/>
        <c:numFmt formatCode="General" sourceLinked="0"/>
        <c:majorTickMark val="out"/>
        <c:minorTickMark val="none"/>
        <c:tickLblPos val="nextTo"/>
        <c:crossAx val="361946432"/>
        <c:crosses val="autoZero"/>
        <c:auto val="0"/>
        <c:lblAlgn val="ctr"/>
        <c:lblOffset val="100"/>
        <c:noMultiLvlLbl val="0"/>
      </c:catAx>
      <c:spPr>
        <a:noFill/>
        <a:ln w="25400">
          <a:noFill/>
        </a:ln>
      </c:spPr>
    </c:plotArea>
    <c:plotVisOnly val="1"/>
    <c:dispBlanksAs val="zero"/>
    <c:showDLblsOverMax val="0"/>
  </c:chart>
  <c:spPr>
    <a:noFill/>
    <a:ln>
      <a:noFill/>
    </a:ln>
  </c:spPr>
  <c:txPr>
    <a:bodyPr/>
    <a:lstStyle/>
    <a:p>
      <a:pPr>
        <a:defRPr lang="en-US"/>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86</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5-4F37-4F3D-81A4-108D91455747}"/>
              </c:ext>
            </c:extLst>
          </c:dPt>
          <c:dPt>
            <c:idx val="1"/>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4-4F37-4F3D-81A4-108D91455747}"/>
              </c:ext>
            </c:extLst>
          </c:dPt>
          <c:dPt>
            <c:idx val="2"/>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3-4F37-4F3D-81A4-108D91455747}"/>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0.86</c:v>
                </c:pt>
                <c:pt idx="1">
                  <c:v>0.79</c:v>
                </c:pt>
                <c:pt idx="2">
                  <c:v>0.77</c:v>
                </c:pt>
              </c:numCache>
            </c:numRef>
          </c:val>
          <c:extLst>
            <c:ext xmlns:c16="http://schemas.microsoft.com/office/drawing/2014/chart" uri="{C3380CC4-5D6E-409C-BE32-E72D297353CC}">
              <c16:uniqueId val="{00000000-4F37-4F3D-81A4-108D91455747}"/>
            </c:ext>
          </c:extLst>
        </c:ser>
        <c:dLbls>
          <c:showLegendKey val="0"/>
          <c:showVal val="0"/>
          <c:showCatName val="0"/>
          <c:showSerName val="0"/>
          <c:showPercent val="0"/>
          <c:showBubbleSize val="0"/>
        </c:dLbls>
        <c:gapWidth val="12"/>
        <c:axId val="1259947616"/>
        <c:axId val="1462767792"/>
      </c:barChart>
      <c:catAx>
        <c:axId val="1259947616"/>
        <c:scaling>
          <c:orientation val="maxMin"/>
        </c:scaling>
        <c:delete val="1"/>
        <c:axPos val="l"/>
        <c:numFmt formatCode="General" sourceLinked="1"/>
        <c:majorTickMark val="out"/>
        <c:minorTickMark val="none"/>
        <c:tickLblPos val="nextTo"/>
        <c:crossAx val="1462767792"/>
        <c:crosses val="autoZero"/>
        <c:auto val="1"/>
        <c:lblAlgn val="ctr"/>
        <c:lblOffset val="100"/>
        <c:noMultiLvlLbl val="0"/>
      </c:catAx>
      <c:valAx>
        <c:axId val="1462767792"/>
        <c:scaling>
          <c:orientation val="minMax"/>
          <c:max val="0.9"/>
          <c:min val="0.55000000000000004"/>
        </c:scaling>
        <c:delete val="1"/>
        <c:axPos val="t"/>
        <c:numFmt formatCode="0%" sourceLinked="1"/>
        <c:majorTickMark val="out"/>
        <c:minorTickMark val="none"/>
        <c:tickLblPos val="nextTo"/>
        <c:crossAx val="125994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FB95-4CDC-A177-B3FAF0BC1607}"/>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FB95-4CDC-A177-B3FAF0BC1607}"/>
              </c:ext>
            </c:extLst>
          </c:dPt>
          <c:dPt>
            <c:idx val="2"/>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5-FB95-4CDC-A177-B3FAF0BC1607}"/>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FB95-4CDC-A177-B3FAF0BC1607}"/>
              </c:ext>
            </c:extLst>
          </c:dPt>
          <c:dLbls>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B95-4CDC-A177-B3FAF0BC1607}"/>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B95-4CDC-A177-B3FAF0BC160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Effective and are helping to advance a culture of diversity (including bringing diversity to senior management jobs)</c:v>
                </c:pt>
                <c:pt idx="1">
                  <c:v>A real attempt, but lacking in action especially related to change in senior management composition</c:v>
                </c:pt>
                <c:pt idx="2">
                  <c:v>Communication and training only, with no real actions that I have seen</c:v>
                </c:pt>
                <c:pt idx="3">
                  <c:v>Non-existent</c:v>
                </c:pt>
              </c:strCache>
            </c:strRef>
          </c:cat>
          <c:val>
            <c:numRef>
              <c:f>Sheet1!$B$2:$B$5</c:f>
              <c:numCache>
                <c:formatCode>0%</c:formatCode>
                <c:ptCount val="4"/>
                <c:pt idx="0">
                  <c:v>0.35</c:v>
                </c:pt>
                <c:pt idx="1">
                  <c:v>0.43</c:v>
                </c:pt>
                <c:pt idx="2">
                  <c:v>0.17</c:v>
                </c:pt>
                <c:pt idx="3">
                  <c:v>0.05</c:v>
                </c:pt>
              </c:numCache>
            </c:numRef>
          </c:val>
          <c:extLst>
            <c:ext xmlns:c16="http://schemas.microsoft.com/office/drawing/2014/chart" uri="{C3380CC4-5D6E-409C-BE32-E72D297353CC}">
              <c16:uniqueId val="{00000008-FB95-4CDC-A177-B3FAF0BC1607}"/>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107FEF-D0BF-462B-A9BA-950CE842C231}"/>
              </a:ext>
            </a:extLst>
          </p:cNvPr>
          <p:cNvSpPr>
            <a:spLocks noGrp="1"/>
          </p:cNvSpPr>
          <p:nvPr>
            <p:ph type="hdr" sz="quarter"/>
          </p:nvPr>
        </p:nvSpPr>
        <p:spPr>
          <a:xfrm>
            <a:off x="1" y="0"/>
            <a:ext cx="3078236" cy="470623"/>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814D7E29-9B89-40AA-B8A3-82B259B48F71}"/>
              </a:ext>
            </a:extLst>
          </p:cNvPr>
          <p:cNvSpPr>
            <a:spLocks noGrp="1"/>
          </p:cNvSpPr>
          <p:nvPr>
            <p:ph type="dt" sz="quarter" idx="1"/>
          </p:nvPr>
        </p:nvSpPr>
        <p:spPr>
          <a:xfrm>
            <a:off x="4022582" y="0"/>
            <a:ext cx="3078236" cy="470623"/>
          </a:xfrm>
          <a:prstGeom prst="rect">
            <a:avLst/>
          </a:prstGeom>
        </p:spPr>
        <p:txBody>
          <a:bodyPr vert="horz" lIns="91440" tIns="45720" rIns="91440" bIns="45720" rtlCol="0"/>
          <a:lstStyle>
            <a:lvl1pPr algn="r">
              <a:defRPr sz="1200"/>
            </a:lvl1pPr>
          </a:lstStyle>
          <a:p>
            <a:fld id="{8EDEE2D2-F57E-42AB-B170-B6E572EB0DD6}" type="datetimeFigureOut">
              <a:rPr lang="en-CA" smtClean="0"/>
              <a:t>2023-04-13</a:t>
            </a:fld>
            <a:endParaRPr lang="en-CA"/>
          </a:p>
        </p:txBody>
      </p:sp>
      <p:sp>
        <p:nvSpPr>
          <p:cNvPr id="4" name="Footer Placeholder 3">
            <a:extLst>
              <a:ext uri="{FF2B5EF4-FFF2-40B4-BE49-F238E27FC236}">
                <a16:creationId xmlns:a16="http://schemas.microsoft.com/office/drawing/2014/main" id="{1050D583-85FE-4904-BEA0-54E180343037}"/>
              </a:ext>
            </a:extLst>
          </p:cNvPr>
          <p:cNvSpPr>
            <a:spLocks noGrp="1"/>
          </p:cNvSpPr>
          <p:nvPr>
            <p:ph type="ftr" sz="quarter" idx="2"/>
          </p:nvPr>
        </p:nvSpPr>
        <p:spPr>
          <a:xfrm>
            <a:off x="1" y="8917853"/>
            <a:ext cx="3078236" cy="47062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5AE8607D-3DAA-49B8-B987-7A837006AFA9}"/>
              </a:ext>
            </a:extLst>
          </p:cNvPr>
          <p:cNvSpPr>
            <a:spLocks noGrp="1"/>
          </p:cNvSpPr>
          <p:nvPr>
            <p:ph type="sldNum" sz="quarter" idx="3"/>
          </p:nvPr>
        </p:nvSpPr>
        <p:spPr>
          <a:xfrm>
            <a:off x="4022582" y="8917853"/>
            <a:ext cx="3078236" cy="470623"/>
          </a:xfrm>
          <a:prstGeom prst="rect">
            <a:avLst/>
          </a:prstGeom>
        </p:spPr>
        <p:txBody>
          <a:bodyPr vert="horz" lIns="91440" tIns="45720" rIns="91440" bIns="45720" rtlCol="0" anchor="b"/>
          <a:lstStyle>
            <a:lvl1pPr algn="r">
              <a:defRPr sz="1200"/>
            </a:lvl1pPr>
          </a:lstStyle>
          <a:p>
            <a:fld id="{FB0843EF-4C9C-4C5A-918D-00B64BB1D49D}" type="slidenum">
              <a:rPr lang="en-CA" smtClean="0"/>
              <a:t>‹#›</a:t>
            </a:fld>
            <a:endParaRPr lang="en-CA"/>
          </a:p>
        </p:txBody>
      </p:sp>
    </p:spTree>
    <p:extLst>
      <p:ext uri="{BB962C8B-B14F-4D97-AF65-F5344CB8AC3E}">
        <p14:creationId xmlns:p14="http://schemas.microsoft.com/office/powerpoint/2010/main" val="666139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fld id="{04E78008-857A-49DA-A74E-4142E74E5DC7}" type="datetimeFigureOut">
              <a:rPr lang="en-CA" smtClean="0"/>
              <a:t>2023-04-13</a:t>
            </a:fld>
            <a:endParaRPr lang="en-CA"/>
          </a:p>
        </p:txBody>
      </p:sp>
      <p:sp>
        <p:nvSpPr>
          <p:cNvPr id="4" name="Slide Image Placeholder 3"/>
          <p:cNvSpPr>
            <a:spLocks noGrp="1" noRot="1" noChangeAspect="1"/>
          </p:cNvSpPr>
          <p:nvPr>
            <p:ph type="sldImg" idx="2"/>
          </p:nvPr>
        </p:nvSpPr>
        <p:spPr>
          <a:xfrm>
            <a:off x="1204913" y="704850"/>
            <a:ext cx="4694237" cy="3519488"/>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917422"/>
            <a:ext cx="3077739" cy="469424"/>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1440" tIns="45720" rIns="91440" bIns="45720" rtlCol="0" anchor="b"/>
          <a:lstStyle>
            <a:lvl1pPr algn="r">
              <a:defRPr sz="1200"/>
            </a:lvl1pPr>
          </a:lstStyle>
          <a:p>
            <a:fld id="{4E0AEA5D-BDC6-47CD-B854-A0B36330C972}" type="slidenum">
              <a:rPr lang="en-CA" smtClean="0"/>
              <a:t>‹#›</a:t>
            </a:fld>
            <a:endParaRPr lang="en-CA"/>
          </a:p>
        </p:txBody>
      </p:sp>
    </p:spTree>
    <p:extLst>
      <p:ext uri="{BB962C8B-B14F-4D97-AF65-F5344CB8AC3E}">
        <p14:creationId xmlns:p14="http://schemas.microsoft.com/office/powerpoint/2010/main" val="167726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5</a:t>
            </a:fld>
            <a:endParaRPr lang="en-CA"/>
          </a:p>
        </p:txBody>
      </p:sp>
    </p:spTree>
    <p:extLst>
      <p:ext uri="{BB962C8B-B14F-4D97-AF65-F5344CB8AC3E}">
        <p14:creationId xmlns:p14="http://schemas.microsoft.com/office/powerpoint/2010/main" val="151791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27</a:t>
            </a:fld>
            <a:endParaRPr lang="en-CA"/>
          </a:p>
        </p:txBody>
      </p:sp>
    </p:spTree>
    <p:extLst>
      <p:ext uri="{BB962C8B-B14F-4D97-AF65-F5344CB8AC3E}">
        <p14:creationId xmlns:p14="http://schemas.microsoft.com/office/powerpoint/2010/main" val="151299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28</a:t>
            </a:fld>
            <a:endParaRPr lang="en-CA"/>
          </a:p>
        </p:txBody>
      </p:sp>
    </p:spTree>
    <p:extLst>
      <p:ext uri="{BB962C8B-B14F-4D97-AF65-F5344CB8AC3E}">
        <p14:creationId xmlns:p14="http://schemas.microsoft.com/office/powerpoint/2010/main" val="333489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30</a:t>
            </a:fld>
            <a:endParaRPr lang="en-CA"/>
          </a:p>
        </p:txBody>
      </p:sp>
    </p:spTree>
    <p:extLst>
      <p:ext uri="{BB962C8B-B14F-4D97-AF65-F5344CB8AC3E}">
        <p14:creationId xmlns:p14="http://schemas.microsoft.com/office/powerpoint/2010/main" val="4231398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31</a:t>
            </a:fld>
            <a:endParaRPr lang="en-CA"/>
          </a:p>
        </p:txBody>
      </p:sp>
    </p:spTree>
    <p:extLst>
      <p:ext uri="{BB962C8B-B14F-4D97-AF65-F5344CB8AC3E}">
        <p14:creationId xmlns:p14="http://schemas.microsoft.com/office/powerpoint/2010/main" val="566926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a:t>
            </a:r>
            <a:r>
              <a:rPr lang="en-US"/>
              <a:t>Not all significant differences are highlighted.</a:t>
            </a:r>
          </a:p>
          <a:p>
            <a:endParaRPr lang="en-US"/>
          </a:p>
        </p:txBody>
      </p:sp>
      <p:sp>
        <p:nvSpPr>
          <p:cNvPr id="4" name="Slide Number Placeholder 3"/>
          <p:cNvSpPr>
            <a:spLocks noGrp="1"/>
          </p:cNvSpPr>
          <p:nvPr>
            <p:ph type="sldNum" sz="quarter" idx="5"/>
          </p:nvPr>
        </p:nvSpPr>
        <p:spPr/>
        <p:txBody>
          <a:bodyPr/>
          <a:lstStyle/>
          <a:p>
            <a:fld id="{4E0AEA5D-BDC6-47CD-B854-A0B36330C972}" type="slidenum">
              <a:rPr lang="en-CA" smtClean="0"/>
              <a:t>32</a:t>
            </a:fld>
            <a:endParaRPr lang="en-CA"/>
          </a:p>
        </p:txBody>
      </p:sp>
    </p:spTree>
    <p:extLst>
      <p:ext uri="{BB962C8B-B14F-4D97-AF65-F5344CB8AC3E}">
        <p14:creationId xmlns:p14="http://schemas.microsoft.com/office/powerpoint/2010/main" val="380832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17</a:t>
            </a:fld>
            <a:endParaRPr lang="en-CA"/>
          </a:p>
        </p:txBody>
      </p:sp>
    </p:spTree>
    <p:extLst>
      <p:ext uri="{BB962C8B-B14F-4D97-AF65-F5344CB8AC3E}">
        <p14:creationId xmlns:p14="http://schemas.microsoft.com/office/powerpoint/2010/main" val="201173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18</a:t>
            </a:fld>
            <a:endParaRPr lang="en-CA"/>
          </a:p>
        </p:txBody>
      </p:sp>
    </p:spTree>
    <p:extLst>
      <p:ext uri="{BB962C8B-B14F-4D97-AF65-F5344CB8AC3E}">
        <p14:creationId xmlns:p14="http://schemas.microsoft.com/office/powerpoint/2010/main" val="112861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19</a:t>
            </a:fld>
            <a:endParaRPr lang="en-CA"/>
          </a:p>
        </p:txBody>
      </p:sp>
    </p:spTree>
    <p:extLst>
      <p:ext uri="{BB962C8B-B14F-4D97-AF65-F5344CB8AC3E}">
        <p14:creationId xmlns:p14="http://schemas.microsoft.com/office/powerpoint/2010/main" val="247340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20</a:t>
            </a:fld>
            <a:endParaRPr lang="en-CA"/>
          </a:p>
        </p:txBody>
      </p:sp>
    </p:spTree>
    <p:extLst>
      <p:ext uri="{BB962C8B-B14F-4D97-AF65-F5344CB8AC3E}">
        <p14:creationId xmlns:p14="http://schemas.microsoft.com/office/powerpoint/2010/main" val="247044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22</a:t>
            </a:fld>
            <a:endParaRPr lang="en-CA"/>
          </a:p>
        </p:txBody>
      </p:sp>
    </p:spTree>
    <p:extLst>
      <p:ext uri="{BB962C8B-B14F-4D97-AF65-F5344CB8AC3E}">
        <p14:creationId xmlns:p14="http://schemas.microsoft.com/office/powerpoint/2010/main" val="283412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23</a:t>
            </a:fld>
            <a:endParaRPr lang="en-CA"/>
          </a:p>
        </p:txBody>
      </p:sp>
    </p:spTree>
    <p:extLst>
      <p:ext uri="{BB962C8B-B14F-4D97-AF65-F5344CB8AC3E}">
        <p14:creationId xmlns:p14="http://schemas.microsoft.com/office/powerpoint/2010/main" val="340670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24</a:t>
            </a:fld>
            <a:endParaRPr lang="en-CA"/>
          </a:p>
        </p:txBody>
      </p:sp>
    </p:spTree>
    <p:extLst>
      <p:ext uri="{BB962C8B-B14F-4D97-AF65-F5344CB8AC3E}">
        <p14:creationId xmlns:p14="http://schemas.microsoft.com/office/powerpoint/2010/main" val="221994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Tables show significant differences between groups. Numbers highlighted in red show indicate values significantly higher than at least one other group. Numbers highlighted in blue show indicate values significantly lower than at least one other group. An (*) indicates a small sample size (&lt;30). Red arrows/red bold font indicate selected responses with large, significant differences between groups for a given response. Not all significant differences are highlighted.</a:t>
            </a:r>
          </a:p>
          <a:p>
            <a:endParaRPr lang="en-US" dirty="0"/>
          </a:p>
        </p:txBody>
      </p:sp>
      <p:sp>
        <p:nvSpPr>
          <p:cNvPr id="4" name="Slide Number Placeholder 3"/>
          <p:cNvSpPr>
            <a:spLocks noGrp="1"/>
          </p:cNvSpPr>
          <p:nvPr>
            <p:ph type="sldNum" sz="quarter" idx="5"/>
          </p:nvPr>
        </p:nvSpPr>
        <p:spPr/>
        <p:txBody>
          <a:bodyPr/>
          <a:lstStyle/>
          <a:p>
            <a:fld id="{4E0AEA5D-BDC6-47CD-B854-A0B36330C972}" type="slidenum">
              <a:rPr lang="en-CA" smtClean="0"/>
              <a:t>26</a:t>
            </a:fld>
            <a:endParaRPr lang="en-CA"/>
          </a:p>
        </p:txBody>
      </p:sp>
    </p:spTree>
    <p:extLst>
      <p:ext uri="{BB962C8B-B14F-4D97-AF65-F5344CB8AC3E}">
        <p14:creationId xmlns:p14="http://schemas.microsoft.com/office/powerpoint/2010/main" val="209095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47007"/>
            <a:ext cx="7772400" cy="1326009"/>
          </a:xfrm>
        </p:spPr>
        <p:txBody>
          <a:bodyPr anchor="t"/>
          <a:lstStyle>
            <a:lvl1pPr marL="0" marR="0" indent="0" algn="ctr" defTabSz="457200" rtl="0" eaLnBrk="1" fontAlgn="auto" latinLnBrk="0" hangingPunct="1">
              <a:lnSpc>
                <a:spcPct val="100000"/>
              </a:lnSpc>
              <a:spcBef>
                <a:spcPct val="0"/>
              </a:spcBef>
              <a:spcAft>
                <a:spcPts val="0"/>
              </a:spcAft>
              <a:buClrTx/>
              <a:buSzTx/>
              <a:buFontTx/>
              <a:buNone/>
              <a:tabLst/>
              <a:defRPr sz="3600" cap="none"/>
            </a:lvl1pPr>
          </a:lstStyle>
          <a:p>
            <a:pPr marL="0" marR="0" lvl="0" indent="0" defTabSz="457200" rtl="0" eaLnBrk="1" fontAlgn="auto" latinLnBrk="0" hangingPunct="1">
              <a:lnSpc>
                <a:spcPct val="100000"/>
              </a:lnSpc>
              <a:spcBef>
                <a:spcPct val="0"/>
              </a:spcBef>
              <a:spcAft>
                <a:spcPts val="0"/>
              </a:spcAft>
              <a:tabLst/>
              <a:defRPr/>
            </a:pPr>
            <a:r>
              <a:rPr lang="en-US" dirty="0"/>
              <a:t>CLICK TO EDIT MASTER TITLE STYLE </a:t>
            </a:r>
            <a:r>
              <a:rPr kumimoji="0" lang="en-US" sz="3600" b="1" i="0" u="none" strike="noStrike" kern="1200" cap="all" spc="0" normalizeH="0" baseline="0" noProof="0" dirty="0">
                <a:ln>
                  <a:noFill/>
                </a:ln>
                <a:solidFill>
                  <a:srgbClr val="0065C3"/>
                </a:solidFill>
                <a:effectLst/>
                <a:uLnTx/>
                <a:uFillTx/>
                <a:latin typeface="+mj-lt"/>
                <a:ea typeface="+mj-ea"/>
                <a:cs typeface="+mj-cs"/>
              </a:rPr>
              <a:t>– </a:t>
            </a:r>
            <a:br>
              <a:rPr kumimoji="0" lang="en-US" sz="3600" b="1" i="0" u="none" strike="noStrike" kern="1200" cap="all" spc="0" normalizeH="0" baseline="0" noProof="0" dirty="0">
                <a:ln>
                  <a:noFill/>
                </a:ln>
                <a:solidFill>
                  <a:srgbClr val="0065C3"/>
                </a:solidFill>
                <a:effectLst/>
                <a:uLnTx/>
                <a:uFillTx/>
                <a:latin typeface="+mj-lt"/>
                <a:ea typeface="+mj-ea"/>
                <a:cs typeface="+mj-cs"/>
              </a:rPr>
            </a:br>
            <a:r>
              <a:rPr kumimoji="0" lang="en-US" sz="3600" b="1" i="0" u="none" strike="noStrike" kern="1200" cap="all" spc="0" normalizeH="0" baseline="0" noProof="0" dirty="0">
                <a:ln>
                  <a:noFill/>
                </a:ln>
                <a:solidFill>
                  <a:srgbClr val="0065C3"/>
                </a:solidFill>
                <a:effectLst/>
                <a:uLnTx/>
                <a:uFillTx/>
                <a:latin typeface="+mj-lt"/>
                <a:ea typeface="+mj-ea"/>
                <a:cs typeface="+mj-cs"/>
              </a:rPr>
              <a:t>ALL CAPS ON TWO LINES LIKE THIS</a:t>
            </a:r>
            <a:endParaRPr lang="en-US" dirty="0"/>
          </a:p>
        </p:txBody>
      </p:sp>
      <p:sp>
        <p:nvSpPr>
          <p:cNvPr id="3" name="Subtitle 2"/>
          <p:cNvSpPr>
            <a:spLocks noGrp="1"/>
          </p:cNvSpPr>
          <p:nvPr>
            <p:ph type="subTitle" idx="1"/>
          </p:nvPr>
        </p:nvSpPr>
        <p:spPr>
          <a:xfrm>
            <a:off x="1371600" y="3573016"/>
            <a:ext cx="6400800" cy="1224136"/>
          </a:xfrm>
        </p:spPr>
        <p:txBody>
          <a:bodyPr>
            <a:normAutofit/>
          </a:bodyPr>
          <a:lstStyle>
            <a:lvl1pPr marL="0" indent="0" algn="ctr">
              <a:buNone/>
              <a:defRPr sz="2600">
                <a:solidFill>
                  <a:srgbClr val="5051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53200" y="6491288"/>
            <a:ext cx="2133600" cy="230187"/>
          </a:xfrm>
          <a:prstGeom prst="rect">
            <a:avLst/>
          </a:prstGeom>
        </p:spPr>
        <p:txBody>
          <a:bodyPr/>
          <a:lstStyle/>
          <a:p>
            <a:fld id="{DA246AC2-5019-BC4D-BB5E-CA7774C3EE53}" type="datetimeFigureOut">
              <a:rPr lang="en-US" smtClean="0"/>
              <a:pPr/>
              <a:t>4/13/2023</a:t>
            </a:fld>
            <a:endParaRPr lang="en-US"/>
          </a:p>
        </p:txBody>
      </p:sp>
      <p:sp>
        <p:nvSpPr>
          <p:cNvPr id="5" name="Footer Placeholder 4"/>
          <p:cNvSpPr>
            <a:spLocks noGrp="1"/>
          </p:cNvSpPr>
          <p:nvPr>
            <p:ph type="ftr" sz="quarter" idx="11"/>
          </p:nvPr>
        </p:nvSpPr>
        <p:spPr>
          <a:xfrm>
            <a:off x="5996040" y="5296124"/>
            <a:ext cx="162396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lgn="l"/>
            <a:fld id="{8887A6D4-B3E8-1143-A92E-F7B96F60C094}" type="slidenum">
              <a:rPr lang="en-US" smtClean="0"/>
              <a:pPr algn="l"/>
              <a:t>‹#›</a:t>
            </a:fld>
            <a:endParaRPr lang="en-US" dirty="0"/>
          </a:p>
        </p:txBody>
      </p:sp>
      <p:sp>
        <p:nvSpPr>
          <p:cNvPr id="8" name="Rectangle 7">
            <a:extLst>
              <a:ext uri="{FF2B5EF4-FFF2-40B4-BE49-F238E27FC236}">
                <a16:creationId xmlns:a16="http://schemas.microsoft.com/office/drawing/2014/main" id="{580CB5F2-0C2B-44E5-9169-A26E86964E26}"/>
              </a:ext>
            </a:extLst>
          </p:cNvPr>
          <p:cNvSpPr/>
          <p:nvPr userDrawn="1"/>
        </p:nvSpPr>
        <p:spPr>
          <a:xfrm>
            <a:off x="38559" y="5114653"/>
            <a:ext cx="9066882" cy="2301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52737"/>
            <a:ext cx="8229600" cy="46805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3200" y="6491288"/>
            <a:ext cx="2133600" cy="230187"/>
          </a:xfrm>
          <a:prstGeom prst="rect">
            <a:avLst/>
          </a:prstGeom>
        </p:spPr>
        <p:txBody>
          <a:bodyPr/>
          <a:lstStyle/>
          <a:p>
            <a:fld id="{DA246AC2-5019-BC4D-BB5E-CA7774C3EE53}" type="datetimeFigureOut">
              <a:rPr lang="en-US" smtClean="0"/>
              <a:pPr/>
              <a:t>4/13/2023</a:t>
            </a:fld>
            <a:endParaRPr lang="en-US"/>
          </a:p>
        </p:txBody>
      </p:sp>
      <p:sp>
        <p:nvSpPr>
          <p:cNvPr id="5" name="Footer Placeholder 4"/>
          <p:cNvSpPr>
            <a:spLocks noGrp="1"/>
          </p:cNvSpPr>
          <p:nvPr>
            <p:ph type="ftr" sz="quarter" idx="11"/>
          </p:nvPr>
        </p:nvSpPr>
        <p:spPr>
          <a:xfrm>
            <a:off x="5996040" y="5296124"/>
            <a:ext cx="162396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lgn="l">
              <a:defRPr/>
            </a:lvl1pPr>
          </a:lstStyle>
          <a:p>
            <a:fld id="{8887A6D4-B3E8-1143-A92E-F7B96F60C0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586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7544" y="836712"/>
            <a:ext cx="6019800" cy="4896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3200" y="6491288"/>
            <a:ext cx="2133600" cy="230187"/>
          </a:xfrm>
          <a:prstGeom prst="rect">
            <a:avLst/>
          </a:prstGeom>
        </p:spPr>
        <p:txBody>
          <a:bodyPr/>
          <a:lstStyle/>
          <a:p>
            <a:fld id="{DA246AC2-5019-BC4D-BB5E-CA7774C3EE53}" type="datetimeFigureOut">
              <a:rPr lang="en-US" smtClean="0"/>
              <a:pPr/>
              <a:t>4/13/2023</a:t>
            </a:fld>
            <a:endParaRPr lang="en-US"/>
          </a:p>
        </p:txBody>
      </p:sp>
      <p:sp>
        <p:nvSpPr>
          <p:cNvPr id="5" name="Footer Placeholder 4"/>
          <p:cNvSpPr>
            <a:spLocks noGrp="1"/>
          </p:cNvSpPr>
          <p:nvPr>
            <p:ph type="ftr" sz="quarter" idx="11"/>
          </p:nvPr>
        </p:nvSpPr>
        <p:spPr>
          <a:xfrm>
            <a:off x="5996040" y="5296124"/>
            <a:ext cx="162396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lgn="l">
              <a:defRPr/>
            </a:lvl1pPr>
          </a:lstStyle>
          <a:p>
            <a:fld id="{8887A6D4-B3E8-1143-A92E-F7B96F60C0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447801"/>
            <a:ext cx="4038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447801"/>
            <a:ext cx="4038600" cy="4267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a:xfrm>
            <a:off x="457200" y="6134099"/>
            <a:ext cx="2133600" cy="476250"/>
          </a:xfrm>
          <a:prstGeom prst="rect">
            <a:avLst/>
          </a:prstGeom>
        </p:spPr>
        <p:txBody>
          <a:bodyPr/>
          <a:lstStyle>
            <a:lvl1pPr>
              <a:defRPr/>
            </a:lvl1pPr>
          </a:lstStyle>
          <a:p>
            <a:fld id="{DA246AC2-5019-BC4D-BB5E-CA7774C3EE53}" type="datetimeFigureOut">
              <a:rPr lang="en-US" smtClean="0"/>
              <a:pPr/>
              <a:t>4/13/2023</a:t>
            </a:fld>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lgn="l"/>
            <a:fld id="{8887A6D4-B3E8-1143-A92E-F7B96F60C094}" type="slidenum">
              <a:rPr lang="en-US" smtClean="0"/>
              <a:pPr algn="l"/>
              <a:t>‹#›</a:t>
            </a:fld>
            <a:endParaRPr lang="en-US" dirty="0"/>
          </a:p>
        </p:txBody>
      </p:sp>
    </p:spTree>
    <p:extLst>
      <p:ext uri="{BB962C8B-B14F-4D97-AF65-F5344CB8AC3E}">
        <p14:creationId xmlns:p14="http://schemas.microsoft.com/office/powerpoint/2010/main" val="33188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27848"/>
            <a:ext cx="8229599" cy="983226"/>
          </a:xfrm>
        </p:spPr>
        <p:txBody>
          <a:bodyPr/>
          <a:lstStyle/>
          <a:p>
            <a:r>
              <a:rPr lang="en-US"/>
              <a:t>Click to edit Master title style</a:t>
            </a:r>
          </a:p>
        </p:txBody>
      </p:sp>
      <p:sp>
        <p:nvSpPr>
          <p:cNvPr id="3" name="Content Placeholder 2"/>
          <p:cNvSpPr>
            <a:spLocks noGrp="1"/>
          </p:cNvSpPr>
          <p:nvPr>
            <p:ph idx="1"/>
          </p:nvPr>
        </p:nvSpPr>
        <p:spPr>
          <a:xfrm>
            <a:off x="457200" y="1124745"/>
            <a:ext cx="8229600"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27289" y="6484957"/>
            <a:ext cx="2133600" cy="230187"/>
          </a:xfrm>
          <a:prstGeom prst="rect">
            <a:avLst/>
          </a:prstGeom>
        </p:spPr>
        <p:txBody>
          <a:bodyPr/>
          <a:lstStyle/>
          <a:p>
            <a:fld id="{DA246AC2-5019-BC4D-BB5E-CA7774C3EE53}" type="datetimeFigureOut">
              <a:rPr lang="en-US" smtClean="0"/>
              <a:pPr/>
              <a:t>4/13/2023</a:t>
            </a:fld>
            <a:endParaRPr lang="en-US"/>
          </a:p>
        </p:txBody>
      </p:sp>
      <p:sp>
        <p:nvSpPr>
          <p:cNvPr id="5" name="Footer Placeholder 4"/>
          <p:cNvSpPr>
            <a:spLocks noGrp="1"/>
          </p:cNvSpPr>
          <p:nvPr>
            <p:ph type="ftr" sz="quarter" idx="11"/>
          </p:nvPr>
        </p:nvSpPr>
        <p:spPr>
          <a:xfrm>
            <a:off x="7062840" y="5991224"/>
            <a:ext cx="162396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89027"/>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1988840"/>
            <a:ext cx="7772400" cy="1500187"/>
          </a:xfrm>
        </p:spPr>
        <p:txBody>
          <a:bodyPr anchor="b"/>
          <a:lstStyle>
            <a:lvl1pPr marL="0" indent="0">
              <a:buNone/>
              <a:defRPr sz="2000">
                <a:solidFill>
                  <a:srgbClr val="505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3200" y="6491288"/>
            <a:ext cx="2133600" cy="230187"/>
          </a:xfrm>
          <a:prstGeom prst="rect">
            <a:avLst/>
          </a:prstGeom>
        </p:spPr>
        <p:txBody>
          <a:bodyPr/>
          <a:lstStyle/>
          <a:p>
            <a:fld id="{DA246AC2-5019-BC4D-BB5E-CA7774C3EE53}" type="datetimeFigureOut">
              <a:rPr lang="en-US" smtClean="0"/>
              <a:pPr/>
              <a:t>4/13/2023</a:t>
            </a:fld>
            <a:endParaRPr lang="en-US"/>
          </a:p>
        </p:txBody>
      </p:sp>
      <p:sp>
        <p:nvSpPr>
          <p:cNvPr id="5" name="Footer Placeholder 4"/>
          <p:cNvSpPr>
            <a:spLocks noGrp="1"/>
          </p:cNvSpPr>
          <p:nvPr>
            <p:ph type="ftr" sz="quarter" idx="11"/>
          </p:nvPr>
        </p:nvSpPr>
        <p:spPr>
          <a:xfrm>
            <a:off x="5996040" y="5296124"/>
            <a:ext cx="162396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lgn="l">
              <a:defRPr/>
            </a:lvl1pPr>
          </a:lstStyle>
          <a:p>
            <a:fld id="{8887A6D4-B3E8-1143-A92E-F7B96F60C09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31244"/>
            <a:ext cx="8229599" cy="983226"/>
          </a:xfrm>
        </p:spPr>
        <p:txBody>
          <a:bodyPr/>
          <a:lstStyle/>
          <a:p>
            <a:r>
              <a:rPr lang="en-US"/>
              <a:t>Click to edit Master title style</a:t>
            </a:r>
          </a:p>
        </p:txBody>
      </p:sp>
      <p:sp>
        <p:nvSpPr>
          <p:cNvPr id="3" name="Content Placeholder 2"/>
          <p:cNvSpPr>
            <a:spLocks noGrp="1"/>
          </p:cNvSpPr>
          <p:nvPr>
            <p:ph sz="half" idx="1"/>
          </p:nvPr>
        </p:nvSpPr>
        <p:spPr>
          <a:xfrm>
            <a:off x="457200" y="1124744"/>
            <a:ext cx="4038600" cy="4536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4744"/>
            <a:ext cx="4038600" cy="4536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553200" y="6491288"/>
            <a:ext cx="2133600" cy="230187"/>
          </a:xfrm>
          <a:prstGeom prst="rect">
            <a:avLst/>
          </a:prstGeom>
        </p:spPr>
        <p:txBody>
          <a:bodyPr/>
          <a:lstStyle/>
          <a:p>
            <a:fld id="{DA246AC2-5019-BC4D-BB5E-CA7774C3EE53}" type="datetimeFigureOut">
              <a:rPr lang="en-US" smtClean="0"/>
              <a:pPr/>
              <a:t>4/13/2023</a:t>
            </a:fld>
            <a:endParaRPr lang="en-US"/>
          </a:p>
        </p:txBody>
      </p:sp>
      <p:sp>
        <p:nvSpPr>
          <p:cNvPr id="6" name="Footer Placeholder 5"/>
          <p:cNvSpPr>
            <a:spLocks noGrp="1"/>
          </p:cNvSpPr>
          <p:nvPr>
            <p:ph type="ftr" sz="quarter" idx="11"/>
          </p:nvPr>
        </p:nvSpPr>
        <p:spPr>
          <a:xfrm>
            <a:off x="5996040" y="5296124"/>
            <a:ext cx="162396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lgn="l">
              <a:defRPr/>
            </a:lvl1pPr>
          </a:lstStyle>
          <a:p>
            <a:fld id="{8887A6D4-B3E8-1143-A92E-F7B96F60C0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127848"/>
            <a:ext cx="8229599" cy="98322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7544" y="112474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44824"/>
            <a:ext cx="4040188" cy="3816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008" y="112474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44824"/>
            <a:ext cx="4041775" cy="3816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553200" y="6491288"/>
            <a:ext cx="2133600" cy="230187"/>
          </a:xfrm>
          <a:prstGeom prst="rect">
            <a:avLst/>
          </a:prstGeom>
        </p:spPr>
        <p:txBody>
          <a:bodyPr/>
          <a:lstStyle/>
          <a:p>
            <a:fld id="{DA246AC2-5019-BC4D-BB5E-CA7774C3EE53}" type="datetimeFigureOut">
              <a:rPr lang="en-US" smtClean="0"/>
              <a:pPr/>
              <a:t>4/13/2023</a:t>
            </a:fld>
            <a:endParaRPr lang="en-US"/>
          </a:p>
        </p:txBody>
      </p:sp>
      <p:sp>
        <p:nvSpPr>
          <p:cNvPr id="8" name="Footer Placeholder 7"/>
          <p:cNvSpPr>
            <a:spLocks noGrp="1"/>
          </p:cNvSpPr>
          <p:nvPr>
            <p:ph type="ftr" sz="quarter" idx="11"/>
          </p:nvPr>
        </p:nvSpPr>
        <p:spPr>
          <a:xfrm>
            <a:off x="5996040" y="5296124"/>
            <a:ext cx="162396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lvl1pPr algn="l">
              <a:defRPr/>
            </a:lvl1pPr>
          </a:lstStyle>
          <a:p>
            <a:fld id="{8887A6D4-B3E8-1143-A92E-F7B96F60C0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27848"/>
            <a:ext cx="8229599" cy="983226"/>
          </a:xfrm>
        </p:spPr>
        <p:txBody>
          <a:bodyPr/>
          <a:lstStyle/>
          <a:p>
            <a:r>
              <a:rPr lang="en-US"/>
              <a:t>Click to edit Master title style</a:t>
            </a:r>
          </a:p>
        </p:txBody>
      </p:sp>
      <p:sp>
        <p:nvSpPr>
          <p:cNvPr id="3" name="Date Placeholder 2"/>
          <p:cNvSpPr>
            <a:spLocks noGrp="1"/>
          </p:cNvSpPr>
          <p:nvPr>
            <p:ph type="dt" sz="half" idx="10"/>
          </p:nvPr>
        </p:nvSpPr>
        <p:spPr>
          <a:xfrm>
            <a:off x="6553200" y="6491288"/>
            <a:ext cx="2133600" cy="230187"/>
          </a:xfrm>
          <a:prstGeom prst="rect">
            <a:avLst/>
          </a:prstGeom>
        </p:spPr>
        <p:txBody>
          <a:bodyPr/>
          <a:lstStyle/>
          <a:p>
            <a:fld id="{DA246AC2-5019-BC4D-BB5E-CA7774C3EE53}" type="datetimeFigureOut">
              <a:rPr lang="en-US" smtClean="0"/>
              <a:pPr/>
              <a:t>4/13/2023</a:t>
            </a:fld>
            <a:endParaRPr lang="en-US"/>
          </a:p>
        </p:txBody>
      </p:sp>
      <p:sp>
        <p:nvSpPr>
          <p:cNvPr id="4" name="Footer Placeholder 3"/>
          <p:cNvSpPr>
            <a:spLocks noGrp="1"/>
          </p:cNvSpPr>
          <p:nvPr>
            <p:ph type="ftr" sz="quarter" idx="11"/>
          </p:nvPr>
        </p:nvSpPr>
        <p:spPr>
          <a:xfrm>
            <a:off x="5996040" y="5296124"/>
            <a:ext cx="162396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lgn="l">
              <a:defRPr/>
            </a:lvl1pPr>
          </a:lstStyle>
          <a:p>
            <a:fld id="{8887A6D4-B3E8-1143-A92E-F7B96F60C094}" type="slidenum">
              <a:rPr lang="en-US" smtClean="0"/>
              <a:pPr/>
              <a:t>‹#›</a:t>
            </a:fld>
            <a:endParaRPr lang="en-US"/>
          </a:p>
        </p:txBody>
      </p:sp>
      <p:pic>
        <p:nvPicPr>
          <p:cNvPr id="6" name="Picture 2" descr="Image result for transition images"/>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208222"/>
            <a:ext cx="9144000" cy="6084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491288"/>
            <a:ext cx="2133600" cy="230187"/>
          </a:xfrm>
          <a:prstGeom prst="rect">
            <a:avLst/>
          </a:prstGeom>
        </p:spPr>
        <p:txBody>
          <a:bodyPr/>
          <a:lstStyle/>
          <a:p>
            <a:fld id="{DA246AC2-5019-BC4D-BB5E-CA7774C3EE53}" type="datetimeFigureOut">
              <a:rPr lang="en-US" smtClean="0"/>
              <a:pPr/>
              <a:t>4/13/2023</a:t>
            </a:fld>
            <a:endParaRPr lang="en-US"/>
          </a:p>
        </p:txBody>
      </p:sp>
      <p:sp>
        <p:nvSpPr>
          <p:cNvPr id="3" name="Footer Placeholder 2"/>
          <p:cNvSpPr>
            <a:spLocks noGrp="1"/>
          </p:cNvSpPr>
          <p:nvPr>
            <p:ph type="ftr" sz="quarter" idx="11"/>
          </p:nvPr>
        </p:nvSpPr>
        <p:spPr>
          <a:xfrm>
            <a:off x="5996040" y="5296124"/>
            <a:ext cx="162396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lvl1pPr algn="l">
              <a:defRPr/>
            </a:lvl1pPr>
          </a:lstStyle>
          <a:p>
            <a:fld id="{8887A6D4-B3E8-1143-A92E-F7B96F60C0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4665"/>
            <a:ext cx="3008313" cy="936104"/>
          </a:xfrm>
        </p:spPr>
        <p:txBody>
          <a:bodyPr anchor="t"/>
          <a:lstStyle>
            <a:lvl1pPr algn="l">
              <a:lnSpc>
                <a:spcPts val="2400"/>
              </a:lnSpc>
              <a:defRPr sz="2000" b="1"/>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3575050" y="404664"/>
            <a:ext cx="5111750"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340768"/>
            <a:ext cx="3008313" cy="42484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3200" y="6491288"/>
            <a:ext cx="2133600" cy="230187"/>
          </a:xfrm>
          <a:prstGeom prst="rect">
            <a:avLst/>
          </a:prstGeom>
        </p:spPr>
        <p:txBody>
          <a:bodyPr/>
          <a:lstStyle/>
          <a:p>
            <a:fld id="{DA246AC2-5019-BC4D-BB5E-CA7774C3EE53}" type="datetimeFigureOut">
              <a:rPr lang="en-US" smtClean="0"/>
              <a:pPr/>
              <a:t>4/13/2023</a:t>
            </a:fld>
            <a:endParaRPr lang="en-US"/>
          </a:p>
        </p:txBody>
      </p:sp>
      <p:sp>
        <p:nvSpPr>
          <p:cNvPr id="6" name="Footer Placeholder 5"/>
          <p:cNvSpPr>
            <a:spLocks noGrp="1"/>
          </p:cNvSpPr>
          <p:nvPr>
            <p:ph type="ftr" sz="quarter" idx="11"/>
          </p:nvPr>
        </p:nvSpPr>
        <p:spPr>
          <a:xfrm>
            <a:off x="5996040" y="5296124"/>
            <a:ext cx="162396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lgn="l">
              <a:defRPr/>
            </a:lvl1pPr>
          </a:lstStyle>
          <a:p>
            <a:fld id="{8887A6D4-B3E8-1143-A92E-F7B96F60C0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581128"/>
            <a:ext cx="705036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90600" y="304800"/>
            <a:ext cx="7050360" cy="4276328"/>
          </a:xfrm>
        </p:spPr>
        <p:txBody>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90600" y="5157192"/>
            <a:ext cx="7050360" cy="532017"/>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3200" y="6491288"/>
            <a:ext cx="2133600" cy="230187"/>
          </a:xfrm>
          <a:prstGeom prst="rect">
            <a:avLst/>
          </a:prstGeom>
        </p:spPr>
        <p:txBody>
          <a:bodyPr/>
          <a:lstStyle/>
          <a:p>
            <a:fld id="{DA246AC2-5019-BC4D-BB5E-CA7774C3EE53}" type="datetimeFigureOut">
              <a:rPr lang="en-US" smtClean="0"/>
              <a:pPr/>
              <a:t>4/13/2023</a:t>
            </a:fld>
            <a:endParaRPr lang="en-US"/>
          </a:p>
        </p:txBody>
      </p:sp>
      <p:sp>
        <p:nvSpPr>
          <p:cNvPr id="6" name="Footer Placeholder 5"/>
          <p:cNvSpPr>
            <a:spLocks noGrp="1"/>
          </p:cNvSpPr>
          <p:nvPr>
            <p:ph type="ftr" sz="quarter" idx="11"/>
          </p:nvPr>
        </p:nvSpPr>
        <p:spPr>
          <a:xfrm>
            <a:off x="5996040" y="5296124"/>
            <a:ext cx="162396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lgn="l">
              <a:defRPr/>
            </a:lvl1pPr>
          </a:lstStyle>
          <a:p>
            <a:fld id="{8887A6D4-B3E8-1143-A92E-F7B96F60C0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127848"/>
            <a:ext cx="8433214" cy="98322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45182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139919" y="6491288"/>
            <a:ext cx="509639" cy="230187"/>
          </a:xfrm>
          <a:prstGeom prst="rect">
            <a:avLst/>
          </a:prstGeom>
        </p:spPr>
        <p:txBody>
          <a:bodyPr vert="horz" lIns="91440" tIns="45720" rIns="91440" bIns="45720" rtlCol="0" anchor="t"/>
          <a:lstStyle>
            <a:lvl1pPr algn="r">
              <a:defRPr sz="1000">
                <a:solidFill>
                  <a:srgbClr val="505150"/>
                </a:solidFill>
              </a:defRPr>
            </a:lvl1pPr>
          </a:lstStyle>
          <a:p>
            <a:pPr algn="l"/>
            <a:fld id="{8887A6D4-B3E8-1143-A92E-F7B96F60C094}" type="slidenum">
              <a:rPr lang="en-US" smtClean="0"/>
              <a:pPr algn="l"/>
              <a:t>‹#›</a:t>
            </a:fld>
            <a:endParaRPr lang="en-US" dirty="0"/>
          </a:p>
        </p:txBody>
      </p:sp>
      <p:sp>
        <p:nvSpPr>
          <p:cNvPr id="10" name="Slide Number Placeholder 5"/>
          <p:cNvSpPr txBox="1">
            <a:spLocks/>
          </p:cNvSpPr>
          <p:nvPr userDrawn="1"/>
        </p:nvSpPr>
        <p:spPr>
          <a:xfrm>
            <a:off x="8460798" y="6397626"/>
            <a:ext cx="683202" cy="2301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87A6D4-B3E8-1143-A92E-F7B96F60C094}" type="slidenum">
              <a:rPr lang="en-US" sz="1400" b="0" smtClean="0">
                <a:solidFill>
                  <a:schemeClr val="tx1">
                    <a:lumMod val="50000"/>
                    <a:lumOff val="50000"/>
                  </a:schemeClr>
                </a:solidFill>
              </a:rPr>
              <a:pPr/>
              <a:t>‹#›</a:t>
            </a:fld>
            <a:endParaRPr lang="en-US" b="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457200" rtl="0" eaLnBrk="1" latinLnBrk="0" hangingPunct="1">
        <a:lnSpc>
          <a:spcPts val="3400"/>
        </a:lnSpc>
        <a:spcBef>
          <a:spcPct val="0"/>
        </a:spcBef>
        <a:buNone/>
        <a:defRPr sz="3200" b="1" kern="1200">
          <a:solidFill>
            <a:srgbClr val="0065C3"/>
          </a:solidFill>
          <a:latin typeface="+mj-lt"/>
          <a:ea typeface="+mj-ea"/>
          <a:cs typeface="+mj-cs"/>
        </a:defRPr>
      </a:lvl1pPr>
    </p:titleStyle>
    <p:bodyStyle>
      <a:lvl1pPr marL="342900" indent="-342900" algn="l" defTabSz="457200" rtl="0" eaLnBrk="1" latinLnBrk="0" hangingPunct="1">
        <a:spcBef>
          <a:spcPct val="20000"/>
        </a:spcBef>
        <a:buClr>
          <a:srgbClr val="0065C3"/>
        </a:buClr>
        <a:buFont typeface="Wingdings" charset="2"/>
        <a:buChar char="§"/>
        <a:defRPr sz="2800" kern="1200">
          <a:solidFill>
            <a:srgbClr val="505150"/>
          </a:solidFill>
          <a:latin typeface="+mn-lt"/>
          <a:ea typeface="+mn-ea"/>
          <a:cs typeface="+mn-cs"/>
        </a:defRPr>
      </a:lvl1pPr>
      <a:lvl2pPr marL="742950" indent="-285750" algn="l" defTabSz="457200" rtl="0" eaLnBrk="1" latinLnBrk="0" hangingPunct="1">
        <a:spcBef>
          <a:spcPct val="20000"/>
        </a:spcBef>
        <a:buClr>
          <a:srgbClr val="0065C3"/>
        </a:buClr>
        <a:buFont typeface="Arial"/>
        <a:buChar char="–"/>
        <a:defRPr sz="2400" kern="1200">
          <a:solidFill>
            <a:srgbClr val="505150"/>
          </a:solidFill>
          <a:latin typeface="+mn-lt"/>
          <a:ea typeface="+mn-ea"/>
          <a:cs typeface="+mn-cs"/>
        </a:defRPr>
      </a:lvl2pPr>
      <a:lvl3pPr marL="1143000" indent="-228600" algn="l" defTabSz="457200" rtl="0" eaLnBrk="1" latinLnBrk="0" hangingPunct="1">
        <a:spcBef>
          <a:spcPct val="20000"/>
        </a:spcBef>
        <a:buClr>
          <a:srgbClr val="0065C3"/>
        </a:buClr>
        <a:buFont typeface="Arial"/>
        <a:buChar char="•"/>
        <a:defRPr sz="2000" kern="1200">
          <a:solidFill>
            <a:srgbClr val="50515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0515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0515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EEBCB69-1E7C-1D91-1D02-B9C2DEAE2945}"/>
              </a:ext>
            </a:extLst>
          </p:cNvPr>
          <p:cNvCxnSpPr/>
          <p:nvPr/>
        </p:nvCxnSpPr>
        <p:spPr>
          <a:xfrm>
            <a:off x="393700" y="1195538"/>
            <a:ext cx="8184092"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517866E-521B-1815-34AB-C67611DEA04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4" name="Title 3">
            <a:extLst>
              <a:ext uri="{FF2B5EF4-FFF2-40B4-BE49-F238E27FC236}">
                <a16:creationId xmlns:a16="http://schemas.microsoft.com/office/drawing/2014/main" id="{617D6C35-E9EC-67DC-D505-086D6FAB793E}"/>
              </a:ext>
            </a:extLst>
          </p:cNvPr>
          <p:cNvSpPr txBox="1">
            <a:spLocks/>
          </p:cNvSpPr>
          <p:nvPr/>
        </p:nvSpPr>
        <p:spPr>
          <a:xfrm>
            <a:off x="393701" y="2956394"/>
            <a:ext cx="7802648" cy="3594097"/>
          </a:xfrm>
          <a:prstGeom prst="rect">
            <a:avLst/>
          </a:prstGeom>
        </p:spPr>
        <p:txBody>
          <a:bodyPr anchor="ctr" anchorCtr="0">
            <a:normAutofit/>
          </a:bodyPr>
          <a:lstStyle>
            <a:lvl1pPr algn="l" defTabSz="457200" rtl="0" eaLnBrk="1" latinLnBrk="0" hangingPunct="1">
              <a:lnSpc>
                <a:spcPts val="3400"/>
              </a:lnSpc>
              <a:spcBef>
                <a:spcPct val="0"/>
              </a:spcBef>
              <a:buNone/>
              <a:defRPr sz="3200" b="1" kern="1200">
                <a:solidFill>
                  <a:srgbClr val="0065C3"/>
                </a:solidFill>
                <a:latin typeface="+mj-lt"/>
                <a:ea typeface="+mj-ea"/>
                <a:cs typeface="+mj-cs"/>
              </a:defRPr>
            </a:lvl1pPr>
          </a:lstStyle>
          <a:p>
            <a:pPr>
              <a:spcAft>
                <a:spcPts val="1800"/>
              </a:spcAft>
            </a:pPr>
            <a:r>
              <a:rPr lang="en-US" sz="4000" dirty="0">
                <a:solidFill>
                  <a:srgbClr val="00A1E1"/>
                </a:solidFill>
                <a:latin typeface="Century Gothic" panose="020B0502020202020204" pitchFamily="34" charset="0"/>
                <a:ea typeface="Cambria" panose="02040503050406030204" pitchFamily="18" charset="0"/>
              </a:rPr>
              <a:t>Diversity, Equity, and Inclusion </a:t>
            </a:r>
          </a:p>
          <a:p>
            <a:pPr>
              <a:spcAft>
                <a:spcPts val="1800"/>
              </a:spcAft>
            </a:pPr>
            <a:r>
              <a:rPr lang="en-US" sz="4000" dirty="0">
                <a:solidFill>
                  <a:srgbClr val="5E6E8F"/>
                </a:solidFill>
                <a:latin typeface="Century Gothic" panose="020B0502020202020204" pitchFamily="34" charset="0"/>
                <a:ea typeface="Cambria" panose="02040503050406030204" pitchFamily="18" charset="0"/>
              </a:rPr>
              <a:t>RESEARCH</a:t>
            </a:r>
          </a:p>
          <a:p>
            <a:pPr>
              <a:spcAft>
                <a:spcPts val="1800"/>
              </a:spcAft>
            </a:pPr>
            <a:r>
              <a:rPr lang="en-US" sz="2400" dirty="0">
                <a:solidFill>
                  <a:schemeClr val="tx1">
                    <a:lumMod val="75000"/>
                    <a:lumOff val="25000"/>
                  </a:schemeClr>
                </a:solidFill>
                <a:latin typeface="Century Gothic" panose="020B0502020202020204" pitchFamily="34" charset="0"/>
                <a:ea typeface="Cambria" panose="02040503050406030204" pitchFamily="18" charset="0"/>
              </a:rPr>
              <a:t>March 2022</a:t>
            </a:r>
          </a:p>
          <a:p>
            <a:pPr>
              <a:spcAft>
                <a:spcPts val="1800"/>
              </a:spcAft>
            </a:pPr>
            <a:r>
              <a:rPr lang="en-US" sz="3600" i="1" dirty="0">
                <a:solidFill>
                  <a:schemeClr val="accent3"/>
                </a:solidFill>
                <a:latin typeface="Century Gothic" panose="020B0502020202020204" pitchFamily="34" charset="0"/>
                <a:ea typeface="Cambria" panose="02040503050406030204" pitchFamily="18" charset="0"/>
              </a:rPr>
              <a:t>Eastern Canada</a:t>
            </a:r>
            <a:endParaRPr lang="en-CA" sz="1400" dirty="0">
              <a:solidFill>
                <a:schemeClr val="tx1">
                  <a:lumMod val="75000"/>
                  <a:lumOff val="25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3D8E78E8-6D0F-0232-C0C3-7D9E9C6998A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100057"/>
            <a:ext cx="5321604" cy="2163843"/>
          </a:xfrm>
          <a:prstGeom prst="rect">
            <a:avLst/>
          </a:prstGeom>
        </p:spPr>
      </p:pic>
    </p:spTree>
    <p:extLst>
      <p:ext uri="{BB962C8B-B14F-4D97-AF65-F5344CB8AC3E}">
        <p14:creationId xmlns:p14="http://schemas.microsoft.com/office/powerpoint/2010/main" val="208690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2DA3639A-470E-8A5B-2475-42334703521B}"/>
              </a:ext>
            </a:extLst>
          </p:cNvPr>
          <p:cNvGraphicFramePr/>
          <p:nvPr>
            <p:extLst>
              <p:ext uri="{D42A27DB-BD31-4B8C-83A1-F6EECF244321}">
                <p14:modId xmlns:p14="http://schemas.microsoft.com/office/powerpoint/2010/main" val="1699972129"/>
              </p:ext>
            </p:extLst>
          </p:nvPr>
        </p:nvGraphicFramePr>
        <p:xfrm>
          <a:off x="4093280" y="2007175"/>
          <a:ext cx="4584366" cy="3325576"/>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BEST PRACTICES</a:t>
            </a:r>
            <a:br>
              <a:rPr lang="en-US" dirty="0">
                <a:solidFill>
                  <a:schemeClr val="tx1"/>
                </a:solidFill>
                <a:latin typeface="Century Gothic" panose="020B0502020202020204" pitchFamily="34" charset="0"/>
              </a:rPr>
            </a:br>
            <a:r>
              <a:rPr lang="en-US" sz="2400" dirty="0">
                <a:solidFill>
                  <a:schemeClr val="bg1">
                    <a:lumMod val="65000"/>
                  </a:schemeClr>
                </a:solidFill>
                <a:latin typeface="Century Gothic" panose="020B0502020202020204" pitchFamily="34" charset="0"/>
              </a:rPr>
              <a:t>How to Implement an Effective DEI Strategy</a:t>
            </a:r>
            <a:endParaRPr lang="en-CA" dirty="0">
              <a:solidFill>
                <a:schemeClr val="bg1">
                  <a:lumMod val="6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330199" y="1451936"/>
            <a:ext cx="3725287" cy="2214645"/>
          </a:xfrm>
          <a:prstGeom prst="rect">
            <a:avLst/>
          </a:prstGeom>
          <a:noFill/>
        </p:spPr>
        <p:txBody>
          <a:bodyPr wrap="square" rtlCol="0">
            <a:spAutoFit/>
          </a:bodyPr>
          <a:lstStyle/>
          <a:p>
            <a:pPr algn="ctr">
              <a:lnSpc>
                <a:spcPct val="110000"/>
              </a:lnSpc>
              <a:spcAft>
                <a:spcPts val="1800"/>
              </a:spcAft>
            </a:pP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What </a:t>
            </a:r>
            <a:r>
              <a:rPr lang="en-US" sz="3200" b="1" i="1" dirty="0">
                <a:solidFill>
                  <a:schemeClr val="accent6">
                    <a:lumMod val="75000"/>
                  </a:schemeClr>
                </a:solidFill>
                <a:latin typeface="Century Gothic" panose="020B0502020202020204" pitchFamily="34" charset="0"/>
                <a:ea typeface="Cambria" panose="02040503050406030204" pitchFamily="18" charset="0"/>
                <a:cs typeface="Times New Roman" panose="02020603050405020304" pitchFamily="18" charset="0"/>
              </a:rPr>
              <a:t>STEPS</a:t>
            </a:r>
            <a:r>
              <a:rPr lang="en-US" sz="3200" i="1" dirty="0">
                <a:solidFill>
                  <a:schemeClr val="accent5"/>
                </a:solidFill>
                <a:latin typeface="Century Gothic" panose="020B0502020202020204" pitchFamily="34" charset="0"/>
                <a:ea typeface="Cambria" panose="02040503050406030204" pitchFamily="18" charset="0"/>
                <a:cs typeface="Times New Roman" panose="02020603050405020304" pitchFamily="18" charset="0"/>
              </a:rPr>
              <a:t> </a:t>
            </a: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should HR tell their company to take?</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4" name="TextBox 3">
            <a:extLst>
              <a:ext uri="{FF2B5EF4-FFF2-40B4-BE49-F238E27FC236}">
                <a16:creationId xmlns:a16="http://schemas.microsoft.com/office/drawing/2014/main" id="{ABC811C5-666A-0CC6-A3F5-21C9EE3279FF}"/>
              </a:ext>
            </a:extLst>
          </p:cNvPr>
          <p:cNvSpPr txBox="1"/>
          <p:nvPr/>
        </p:nvSpPr>
        <p:spPr>
          <a:xfrm>
            <a:off x="4305300" y="2338377"/>
            <a:ext cx="2673773" cy="584775"/>
          </a:xfrm>
          <a:prstGeom prst="rect">
            <a:avLst/>
          </a:prstGeom>
          <a:noFill/>
        </p:spPr>
        <p:txBody>
          <a:bodyPr wrap="square">
            <a:spAutoFit/>
          </a:bodyPr>
          <a:lstStyle/>
          <a:p>
            <a:r>
              <a:rPr lang="en-US" sz="1600" dirty="0">
                <a:solidFill>
                  <a:schemeClr val="bg1"/>
                </a:solidFill>
                <a:latin typeface="Century Gothic" panose="020B0502020202020204" pitchFamily="34" charset="0"/>
              </a:rPr>
              <a:t>Senior leadership support in backing the initiative</a:t>
            </a:r>
          </a:p>
        </p:txBody>
      </p:sp>
      <p:sp>
        <p:nvSpPr>
          <p:cNvPr id="23" name="TextBox 22">
            <a:extLst>
              <a:ext uri="{FF2B5EF4-FFF2-40B4-BE49-F238E27FC236}">
                <a16:creationId xmlns:a16="http://schemas.microsoft.com/office/drawing/2014/main" id="{DBBB21D5-B33A-F288-D6F5-3687DCDC2EFA}"/>
              </a:ext>
            </a:extLst>
          </p:cNvPr>
          <p:cNvSpPr txBox="1"/>
          <p:nvPr/>
        </p:nvSpPr>
        <p:spPr>
          <a:xfrm>
            <a:off x="4305300" y="4284088"/>
            <a:ext cx="2854276" cy="746358"/>
          </a:xfrm>
          <a:prstGeom prst="rect">
            <a:avLst/>
          </a:prstGeom>
          <a:noFill/>
        </p:spPr>
        <p:txBody>
          <a:bodyPr wrap="square">
            <a:spAutoFit/>
          </a:bodyPr>
          <a:lstStyle/>
          <a:p>
            <a:r>
              <a:rPr lang="en-US" sz="1600" dirty="0">
                <a:solidFill>
                  <a:schemeClr val="bg1"/>
                </a:solidFill>
                <a:latin typeface="Century Gothic" panose="020B0502020202020204" pitchFamily="34" charset="0"/>
              </a:rPr>
              <a:t>Diversity/inclusivity/bias training/</a:t>
            </a:r>
            <a:r>
              <a:rPr lang="en-US" sz="1600" dirty="0" err="1">
                <a:solidFill>
                  <a:schemeClr val="bg1"/>
                </a:solidFill>
                <a:latin typeface="Century Gothic" panose="020B0502020202020204" pitchFamily="34" charset="0"/>
              </a:rPr>
              <a:t>mgmt</a:t>
            </a:r>
            <a:r>
              <a:rPr lang="en-US" sz="1600" dirty="0">
                <a:solidFill>
                  <a:schemeClr val="bg1"/>
                </a:solidFill>
                <a:latin typeface="Century Gothic" panose="020B0502020202020204" pitchFamily="34" charset="0"/>
              </a:rPr>
              <a:t> programs</a:t>
            </a:r>
          </a:p>
          <a:p>
            <a:r>
              <a:rPr lang="en-US" sz="1050" dirty="0">
                <a:solidFill>
                  <a:schemeClr val="bg1"/>
                </a:solidFill>
                <a:latin typeface="Century Gothic" panose="020B0502020202020204" pitchFamily="34" charset="0"/>
              </a:rPr>
              <a:t>(for employees and management)</a:t>
            </a:r>
            <a:endParaRPr lang="en-US" sz="1100" i="1"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CEBA4069-C8B8-5764-EB8C-9ECE946BCA6F}"/>
              </a:ext>
            </a:extLst>
          </p:cNvPr>
          <p:cNvSpPr txBox="1"/>
          <p:nvPr/>
        </p:nvSpPr>
        <p:spPr>
          <a:xfrm>
            <a:off x="4305300" y="3346147"/>
            <a:ext cx="2854276" cy="584775"/>
          </a:xfrm>
          <a:prstGeom prst="rect">
            <a:avLst/>
          </a:prstGeom>
          <a:noFill/>
        </p:spPr>
        <p:txBody>
          <a:bodyPr wrap="square">
            <a:spAutoFit/>
          </a:bodyPr>
          <a:lstStyle/>
          <a:p>
            <a:r>
              <a:rPr lang="en-US" sz="1600" dirty="0">
                <a:solidFill>
                  <a:schemeClr val="bg1"/>
                </a:solidFill>
                <a:latin typeface="Century Gothic" panose="020B0502020202020204" pitchFamily="34" charset="0"/>
              </a:rPr>
              <a:t>Hiring new talent from diverse communities</a:t>
            </a:r>
          </a:p>
        </p:txBody>
      </p:sp>
      <p:sp>
        <p:nvSpPr>
          <p:cNvPr id="28" name="TextBox 27">
            <a:extLst>
              <a:ext uri="{FF2B5EF4-FFF2-40B4-BE49-F238E27FC236}">
                <a16:creationId xmlns:a16="http://schemas.microsoft.com/office/drawing/2014/main" id="{5CBCBDB2-BF22-C81D-9F87-F46E5FF7DC60}"/>
              </a:ext>
            </a:extLst>
          </p:cNvPr>
          <p:cNvSpPr txBox="1"/>
          <p:nvPr/>
        </p:nvSpPr>
        <p:spPr>
          <a:xfrm>
            <a:off x="1267957" y="5469569"/>
            <a:ext cx="7007782" cy="646331"/>
          </a:xfrm>
          <a:prstGeom prst="rect">
            <a:avLst/>
          </a:prstGeom>
          <a:noFill/>
        </p:spPr>
        <p:txBody>
          <a:bodyPr wrap="square">
            <a:spAutoFit/>
          </a:bodyPr>
          <a:lstStyle/>
          <a:p>
            <a:pPr>
              <a:spcAft>
                <a:spcPts val="600"/>
              </a:spcAft>
            </a:pPr>
            <a:r>
              <a:rPr lang="en-US"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Having a game plan to implement a DEI strategy </a:t>
            </a:r>
            <a:r>
              <a:rPr lang="en-US" sz="1800" b="1"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helps HR professionals help their companies</a:t>
            </a:r>
            <a:endPar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5303C16-7E4D-B034-62F1-8B3047EFDB91}"/>
              </a:ext>
            </a:extLst>
          </p:cNvPr>
          <p:cNvGrpSpPr/>
          <p:nvPr/>
        </p:nvGrpSpPr>
        <p:grpSpPr>
          <a:xfrm>
            <a:off x="658762" y="5537285"/>
            <a:ext cx="582909" cy="582909"/>
            <a:chOff x="4946727" y="5010714"/>
            <a:chExt cx="582909" cy="582909"/>
          </a:xfrm>
        </p:grpSpPr>
        <p:sp>
          <p:nvSpPr>
            <p:cNvPr id="62" name="Oval 61">
              <a:extLst>
                <a:ext uri="{FF2B5EF4-FFF2-40B4-BE49-F238E27FC236}">
                  <a16:creationId xmlns:a16="http://schemas.microsoft.com/office/drawing/2014/main" id="{803F7C06-DAAB-D098-464F-D9144471E4E7}"/>
                </a:ext>
              </a:extLst>
            </p:cNvPr>
            <p:cNvSpPr/>
            <p:nvPr/>
          </p:nvSpPr>
          <p:spPr>
            <a:xfrm>
              <a:off x="4946727" y="5010714"/>
              <a:ext cx="582909" cy="582909"/>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8255067-6F05-090A-3F2A-3B3557D44566}"/>
                </a:ext>
              </a:extLst>
            </p:cNvPr>
            <p:cNvGrpSpPr/>
            <p:nvPr/>
          </p:nvGrpSpPr>
          <p:grpSpPr>
            <a:xfrm>
              <a:off x="5078518" y="5068052"/>
              <a:ext cx="337049" cy="443871"/>
              <a:chOff x="2013799" y="4973638"/>
              <a:chExt cx="784272" cy="1032833"/>
            </a:xfrm>
          </p:grpSpPr>
          <p:sp>
            <p:nvSpPr>
              <p:cNvPr id="33" name="Freeform: Shape 32">
                <a:extLst>
                  <a:ext uri="{FF2B5EF4-FFF2-40B4-BE49-F238E27FC236}">
                    <a16:creationId xmlns:a16="http://schemas.microsoft.com/office/drawing/2014/main" id="{66D3E01C-2DAD-AF31-D6D9-CC1A636861A1}"/>
                  </a:ext>
                </a:extLst>
              </p:cNvPr>
              <p:cNvSpPr/>
              <p:nvPr/>
            </p:nvSpPr>
            <p:spPr>
              <a:xfrm flipV="1">
                <a:off x="2161687" y="5197334"/>
                <a:ext cx="476250" cy="666143"/>
              </a:xfrm>
              <a:custGeom>
                <a:avLst/>
                <a:gdLst>
                  <a:gd name="connsiteX0" fmla="*/ 238125 w 476250"/>
                  <a:gd name="connsiteY0" fmla="*/ 666143 h 666143"/>
                  <a:gd name="connsiteX1" fmla="*/ 476250 w 476250"/>
                  <a:gd name="connsiteY1" fmla="*/ 428018 h 666143"/>
                  <a:gd name="connsiteX2" fmla="*/ 423336 w 476250"/>
                  <a:gd name="connsiteY2" fmla="*/ 294315 h 666143"/>
                  <a:gd name="connsiteX3" fmla="*/ 421294 w 476250"/>
                  <a:gd name="connsiteY3" fmla="*/ 292200 h 666143"/>
                  <a:gd name="connsiteX4" fmla="*/ 382373 w 476250"/>
                  <a:gd name="connsiteY4" fmla="*/ 232185 h 666143"/>
                  <a:gd name="connsiteX5" fmla="*/ 315446 w 476250"/>
                  <a:gd name="connsiteY5" fmla="*/ 0 h 666143"/>
                  <a:gd name="connsiteX6" fmla="*/ 160804 w 476250"/>
                  <a:gd name="connsiteY6" fmla="*/ 0 h 666143"/>
                  <a:gd name="connsiteX7" fmla="*/ 89630 w 476250"/>
                  <a:gd name="connsiteY7" fmla="*/ 230399 h 666143"/>
                  <a:gd name="connsiteX8" fmla="*/ 56990 w 476250"/>
                  <a:gd name="connsiteY8" fmla="*/ 285041 h 666143"/>
                  <a:gd name="connsiteX9" fmla="*/ 47364 w 476250"/>
                  <a:gd name="connsiteY9" fmla="*/ 295585 h 666143"/>
                  <a:gd name="connsiteX10" fmla="*/ 0 w 476250"/>
                  <a:gd name="connsiteY10" fmla="*/ 428018 h 666143"/>
                  <a:gd name="connsiteX11" fmla="*/ 238125 w 476250"/>
                  <a:gd name="connsiteY11" fmla="*/ 666143 h 6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666143">
                    <a:moveTo>
                      <a:pt x="238125" y="666143"/>
                    </a:moveTo>
                    <a:cubicBezTo>
                      <a:pt x="369638" y="666143"/>
                      <a:pt x="476250" y="559531"/>
                      <a:pt x="476250" y="428018"/>
                    </a:cubicBezTo>
                    <a:cubicBezTo>
                      <a:pt x="476250" y="378701"/>
                      <a:pt x="454726" y="332584"/>
                      <a:pt x="423336" y="294315"/>
                    </a:cubicBezTo>
                    <a:lnTo>
                      <a:pt x="421294" y="292200"/>
                    </a:lnTo>
                    <a:lnTo>
                      <a:pt x="382373" y="232185"/>
                    </a:lnTo>
                    <a:cubicBezTo>
                      <a:pt x="354969" y="185151"/>
                      <a:pt x="330112" y="122937"/>
                      <a:pt x="315446" y="0"/>
                    </a:cubicBezTo>
                    <a:lnTo>
                      <a:pt x="160804" y="0"/>
                    </a:lnTo>
                    <a:cubicBezTo>
                      <a:pt x="140476" y="120555"/>
                      <a:pt x="115619" y="182770"/>
                      <a:pt x="89630" y="230399"/>
                    </a:cubicBezTo>
                    <a:lnTo>
                      <a:pt x="56990" y="285041"/>
                    </a:lnTo>
                    <a:lnTo>
                      <a:pt x="47364" y="295585"/>
                    </a:lnTo>
                    <a:cubicBezTo>
                      <a:pt x="18563" y="333261"/>
                      <a:pt x="0" y="378701"/>
                      <a:pt x="0" y="428018"/>
                    </a:cubicBezTo>
                    <a:cubicBezTo>
                      <a:pt x="0" y="559531"/>
                      <a:pt x="106612" y="666143"/>
                      <a:pt x="238125" y="666143"/>
                    </a:cubicBezTo>
                    <a:close/>
                  </a:path>
                </a:pathLst>
              </a:custGeom>
              <a:solidFill>
                <a:schemeClr val="bg1"/>
              </a:solidFill>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4" name="Rectangle: Rounded Corners 33">
                <a:extLst>
                  <a:ext uri="{FF2B5EF4-FFF2-40B4-BE49-F238E27FC236}">
                    <a16:creationId xmlns:a16="http://schemas.microsoft.com/office/drawing/2014/main" id="{BAD43D84-D163-DBE1-EE42-D889761497D9}"/>
                  </a:ext>
                </a:extLst>
              </p:cNvPr>
              <p:cNvSpPr/>
              <p:nvPr/>
            </p:nvSpPr>
            <p:spPr>
              <a:xfrm flipV="1">
                <a:off x="2308372" y="5813114"/>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559A24D-78E6-847D-2AA6-A8E9A1CAAC5B}"/>
                  </a:ext>
                </a:extLst>
              </p:cNvPr>
              <p:cNvSpPr/>
              <p:nvPr/>
            </p:nvSpPr>
            <p:spPr>
              <a:xfrm flipV="1">
                <a:off x="2308372" y="5861945"/>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FC22371-B603-E27A-A928-D4835A5BCA38}"/>
                  </a:ext>
                </a:extLst>
              </p:cNvPr>
              <p:cNvSpPr/>
              <p:nvPr/>
            </p:nvSpPr>
            <p:spPr>
              <a:xfrm flipV="1">
                <a:off x="2308372" y="5912652"/>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75CCB666-4466-E20C-B917-5986A1C83893}"/>
                  </a:ext>
                </a:extLst>
              </p:cNvPr>
              <p:cNvSpPr/>
              <p:nvPr/>
            </p:nvSpPr>
            <p:spPr>
              <a:xfrm>
                <a:off x="2332054" y="5960752"/>
                <a:ext cx="135516" cy="45719"/>
              </a:xfrm>
              <a:prstGeom prst="round2SameRect">
                <a:avLst>
                  <a:gd name="adj1" fmla="val 0"/>
                  <a:gd name="adj2"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568BCEFD-7147-E68E-CAC0-668DFF32C1BC}"/>
                  </a:ext>
                </a:extLst>
              </p:cNvPr>
              <p:cNvCxnSpPr>
                <a:cxnSpLocks/>
              </p:cNvCxnSpPr>
              <p:nvPr/>
            </p:nvCxnSpPr>
            <p:spPr>
              <a:xfrm flipV="1">
                <a:off x="2399563" y="497363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E87E3A-AD1E-F283-BC7E-4C3092BDA9D2}"/>
                  </a:ext>
                </a:extLst>
              </p:cNvPr>
              <p:cNvCxnSpPr>
                <a:cxnSpLocks/>
              </p:cNvCxnSpPr>
              <p:nvPr/>
            </p:nvCxnSpPr>
            <p:spPr>
              <a:xfrm rot="1800000" flipV="1">
                <a:off x="2581299" y="50335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116CA0C-CCD7-D334-0D7E-370BEB6A9E6A}"/>
                  </a:ext>
                </a:extLst>
              </p:cNvPr>
              <p:cNvCxnSpPr>
                <a:cxnSpLocks/>
              </p:cNvCxnSpPr>
              <p:nvPr/>
            </p:nvCxnSpPr>
            <p:spPr>
              <a:xfrm rot="3600000" flipV="1">
                <a:off x="2726163" y="51317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219D1AD-5699-EDE7-1BFC-773A87A6B96C}"/>
                  </a:ext>
                </a:extLst>
              </p:cNvPr>
              <p:cNvGrpSpPr/>
              <p:nvPr/>
            </p:nvGrpSpPr>
            <p:grpSpPr>
              <a:xfrm flipH="1">
                <a:off x="2013799" y="5015330"/>
                <a:ext cx="216772" cy="170139"/>
                <a:chOff x="2733699" y="5185948"/>
                <a:chExt cx="216772" cy="170139"/>
              </a:xfrm>
            </p:grpSpPr>
            <p:cxnSp>
              <p:nvCxnSpPr>
                <p:cNvPr id="58" name="Straight Connector 57">
                  <a:extLst>
                    <a:ext uri="{FF2B5EF4-FFF2-40B4-BE49-F238E27FC236}">
                      <a16:creationId xmlns:a16="http://schemas.microsoft.com/office/drawing/2014/main" id="{099F954A-A1D2-B23C-8D0B-F7787A0A1EAE}"/>
                    </a:ext>
                  </a:extLst>
                </p:cNvPr>
                <p:cNvCxnSpPr>
                  <a:cxnSpLocks/>
                </p:cNvCxnSpPr>
                <p:nvPr/>
              </p:nvCxnSpPr>
              <p:spPr>
                <a:xfrm rot="1800000" flipV="1">
                  <a:off x="2733699" y="51859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EDE9C39-E9BA-9372-23F7-6C932F4C82F1}"/>
                    </a:ext>
                  </a:extLst>
                </p:cNvPr>
                <p:cNvCxnSpPr>
                  <a:cxnSpLocks/>
                </p:cNvCxnSpPr>
                <p:nvPr/>
              </p:nvCxnSpPr>
              <p:spPr>
                <a:xfrm rot="3600000" flipV="1">
                  <a:off x="2878563" y="52841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grpSp>
      </p:grpSp>
      <p:cxnSp>
        <p:nvCxnSpPr>
          <p:cNvPr id="29" name="Straight Connector 28">
            <a:extLst>
              <a:ext uri="{FF2B5EF4-FFF2-40B4-BE49-F238E27FC236}">
                <a16:creationId xmlns:a16="http://schemas.microsoft.com/office/drawing/2014/main" id="{B0218C51-2A7F-6BFF-3E96-406B3F70C40B}"/>
              </a:ext>
            </a:extLst>
          </p:cNvPr>
          <p:cNvCxnSpPr>
            <a:cxnSpLocks/>
          </p:cNvCxnSpPr>
          <p:nvPr/>
        </p:nvCxnSpPr>
        <p:spPr>
          <a:xfrm>
            <a:off x="571500" y="5273826"/>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8A09AF2-DA17-5A26-BA8E-60A2069E6F71}"/>
              </a:ext>
            </a:extLst>
          </p:cNvPr>
          <p:cNvSpPr txBox="1"/>
          <p:nvPr/>
        </p:nvSpPr>
        <p:spPr>
          <a:xfrm>
            <a:off x="4171705" y="1508252"/>
            <a:ext cx="4023507" cy="584775"/>
          </a:xfrm>
          <a:prstGeom prst="rect">
            <a:avLst/>
          </a:prstGeom>
          <a:noFill/>
        </p:spPr>
        <p:txBody>
          <a:bodyPr wrap="square" rtlCol="0">
            <a:spAutoFit/>
          </a:bodyPr>
          <a:lstStyle/>
          <a:p>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HR professionals at </a:t>
            </a:r>
            <a:r>
              <a:rPr lang="en-US" sz="1600" b="1" i="1" dirty="0">
                <a:solidFill>
                  <a:schemeClr val="accent6">
                    <a:lumMod val="75000"/>
                  </a:schemeClr>
                </a:solidFill>
                <a:latin typeface="Times New Roman" panose="02020603050405020304" pitchFamily="18" charset="0"/>
                <a:cs typeface="Times New Roman" panose="02020603050405020304" pitchFamily="18" charset="0"/>
              </a:rPr>
              <a:t>more diversified </a:t>
            </a:r>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companies in Eastern Canada suggest:</a:t>
            </a:r>
          </a:p>
        </p:txBody>
      </p:sp>
      <p:cxnSp>
        <p:nvCxnSpPr>
          <p:cNvPr id="45" name="Straight Connector 44">
            <a:extLst>
              <a:ext uri="{FF2B5EF4-FFF2-40B4-BE49-F238E27FC236}">
                <a16:creationId xmlns:a16="http://schemas.microsoft.com/office/drawing/2014/main" id="{BFDADBF4-2EF5-1B37-3741-F09A9A995918}"/>
              </a:ext>
            </a:extLst>
          </p:cNvPr>
          <p:cNvCxnSpPr>
            <a:cxnSpLocks/>
          </p:cNvCxnSpPr>
          <p:nvPr/>
        </p:nvCxnSpPr>
        <p:spPr>
          <a:xfrm>
            <a:off x="571500" y="6346812"/>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61A364B-292E-BCD1-1331-6B8B76F3CCA2}"/>
              </a:ext>
            </a:extLst>
          </p:cNvPr>
          <p:cNvCxnSpPr>
            <a:cxnSpLocks/>
          </p:cNvCxnSpPr>
          <p:nvPr/>
        </p:nvCxnSpPr>
        <p:spPr>
          <a:xfrm>
            <a:off x="3998926" y="1679642"/>
            <a:ext cx="0" cy="32466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402A08-776B-908D-B0D0-1C7634F112DD}"/>
              </a:ext>
            </a:extLst>
          </p:cNvPr>
          <p:cNvSpPr txBox="1"/>
          <p:nvPr/>
        </p:nvSpPr>
        <p:spPr>
          <a:xfrm>
            <a:off x="260133" y="6435075"/>
            <a:ext cx="5635842" cy="369332"/>
          </a:xfrm>
          <a:prstGeom prst="rect">
            <a:avLst/>
          </a:prstGeom>
          <a:noFill/>
        </p:spPr>
        <p:txBody>
          <a:bodyPr wrap="square" rtlCol="0">
            <a:spAutoFit/>
          </a:bodyPr>
          <a:lstStyle/>
          <a:p>
            <a:r>
              <a:rPr lang="en-US" sz="900" dirty="0">
                <a:solidFill>
                  <a:schemeClr val="tx1">
                    <a:lumMod val="50000"/>
                    <a:lumOff val="50000"/>
                  </a:schemeClr>
                </a:solidFill>
              </a:rPr>
              <a:t>11.  Which of the following steps are most important for an organization to implement an effective DEI (diversity equity and inclusion) strategy (even if your organization is not using them)?</a:t>
            </a:r>
          </a:p>
        </p:txBody>
      </p:sp>
      <p:sp>
        <p:nvSpPr>
          <p:cNvPr id="16" name="TextBox 15">
            <a:extLst>
              <a:ext uri="{FF2B5EF4-FFF2-40B4-BE49-F238E27FC236}">
                <a16:creationId xmlns:a16="http://schemas.microsoft.com/office/drawing/2014/main" id="{B2DC326F-F9C1-DEF4-EEF3-AB2F69C0AD82}"/>
              </a:ext>
            </a:extLst>
          </p:cNvPr>
          <p:cNvSpPr txBox="1"/>
          <p:nvPr/>
        </p:nvSpPr>
        <p:spPr>
          <a:xfrm>
            <a:off x="330200" y="3688387"/>
            <a:ext cx="3574374" cy="1392945"/>
          </a:xfrm>
          <a:prstGeom prst="rect">
            <a:avLst/>
          </a:prstGeom>
          <a:noFill/>
        </p:spPr>
        <p:txBody>
          <a:bodyPr wrap="square" rtlCol="0">
            <a:spAutoFit/>
          </a:bodyPr>
          <a:lstStyle/>
          <a:p>
            <a:pPr algn="ctr">
              <a:lnSpc>
                <a:spcPct val="120000"/>
              </a:lnSpc>
            </a:pPr>
            <a:r>
              <a:rPr lang="en-US" dirty="0">
                <a:solidFill>
                  <a:schemeClr val="tx1">
                    <a:lumMod val="50000"/>
                    <a:lumOff val="50000"/>
                  </a:schemeClr>
                </a:solidFill>
                <a:latin typeface="Times New Roman" panose="02020603050405020304" pitchFamily="18" charset="0"/>
                <a:cs typeface="Times New Roman" panose="02020603050405020304" pitchFamily="18" charset="0"/>
              </a:rPr>
              <a:t>HR professionals at diversified companies believe DEI starts at the top; all employees play a role, but leadership support is key</a:t>
            </a:r>
          </a:p>
        </p:txBody>
      </p:sp>
    </p:spTree>
    <p:extLst>
      <p:ext uri="{BB962C8B-B14F-4D97-AF65-F5344CB8AC3E}">
        <p14:creationId xmlns:p14="http://schemas.microsoft.com/office/powerpoint/2010/main" val="75050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BEST PRACTICES</a:t>
            </a:r>
            <a:br>
              <a:rPr lang="en-US" dirty="0">
                <a:solidFill>
                  <a:schemeClr val="tx1"/>
                </a:solidFill>
                <a:latin typeface="Century Gothic" panose="020B0502020202020204" pitchFamily="34" charset="0"/>
              </a:rPr>
            </a:br>
            <a:r>
              <a:rPr lang="en-US" sz="2400" dirty="0">
                <a:solidFill>
                  <a:schemeClr val="bg1">
                    <a:lumMod val="65000"/>
                  </a:schemeClr>
                </a:solidFill>
                <a:latin typeface="Century Gothic" panose="020B0502020202020204" pitchFamily="34" charset="0"/>
              </a:rPr>
              <a:t>Effecting Change</a:t>
            </a:r>
            <a:endParaRPr lang="en-CA" dirty="0">
              <a:solidFill>
                <a:schemeClr val="bg1">
                  <a:lumMod val="6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14301" y="1451936"/>
            <a:ext cx="3625026" cy="1672958"/>
          </a:xfrm>
          <a:prstGeom prst="rect">
            <a:avLst/>
          </a:prstGeom>
          <a:noFill/>
        </p:spPr>
        <p:txBody>
          <a:bodyPr wrap="square" rtlCol="0">
            <a:spAutoFit/>
          </a:bodyPr>
          <a:lstStyle/>
          <a:p>
            <a:pPr algn="ctr">
              <a:lnSpc>
                <a:spcPct val="110000"/>
              </a:lnSpc>
              <a:spcAft>
                <a:spcPts val="3000"/>
              </a:spcAft>
            </a:pP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What really makes a </a:t>
            </a:r>
            <a:r>
              <a:rPr lang="en-US" sz="3200" b="1" i="1" dirty="0">
                <a:solidFill>
                  <a:schemeClr val="accent1"/>
                </a:solidFill>
                <a:latin typeface="Century Gothic" panose="020B0502020202020204" pitchFamily="34" charset="0"/>
                <a:ea typeface="Cambria" panose="02040503050406030204" pitchFamily="18" charset="0"/>
                <a:cs typeface="Times New Roman" panose="02020603050405020304" pitchFamily="18" charset="0"/>
              </a:rPr>
              <a:t>DIFFERENCE</a:t>
            </a: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 </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4" name="TextBox 3">
            <a:extLst>
              <a:ext uri="{FF2B5EF4-FFF2-40B4-BE49-F238E27FC236}">
                <a16:creationId xmlns:a16="http://schemas.microsoft.com/office/drawing/2014/main" id="{ABC811C5-666A-0CC6-A3F5-21C9EE3279FF}"/>
              </a:ext>
            </a:extLst>
          </p:cNvPr>
          <p:cNvSpPr txBox="1"/>
          <p:nvPr/>
        </p:nvSpPr>
        <p:spPr>
          <a:xfrm>
            <a:off x="5399076" y="2107626"/>
            <a:ext cx="3341668" cy="646331"/>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Hiring diverse talent at senior levels</a:t>
            </a:r>
          </a:p>
        </p:txBody>
      </p:sp>
      <p:grpSp>
        <p:nvGrpSpPr>
          <p:cNvPr id="44" name="Group 43">
            <a:extLst>
              <a:ext uri="{FF2B5EF4-FFF2-40B4-BE49-F238E27FC236}">
                <a16:creationId xmlns:a16="http://schemas.microsoft.com/office/drawing/2014/main" id="{A264F9F9-6E27-3580-10B0-CA04A0934DE9}"/>
              </a:ext>
            </a:extLst>
          </p:cNvPr>
          <p:cNvGrpSpPr/>
          <p:nvPr/>
        </p:nvGrpSpPr>
        <p:grpSpPr>
          <a:xfrm>
            <a:off x="4163642" y="1961723"/>
            <a:ext cx="1377700" cy="886508"/>
            <a:chOff x="3998184" y="1606341"/>
            <a:chExt cx="1377700" cy="886508"/>
          </a:xfrm>
        </p:grpSpPr>
        <p:sp>
          <p:nvSpPr>
            <p:cNvPr id="6" name="Oval 5">
              <a:extLst>
                <a:ext uri="{FF2B5EF4-FFF2-40B4-BE49-F238E27FC236}">
                  <a16:creationId xmlns:a16="http://schemas.microsoft.com/office/drawing/2014/main" id="{9459AF51-945C-EE87-26CF-8CECCDEAF631}"/>
                </a:ext>
              </a:extLst>
            </p:cNvPr>
            <p:cNvSpPr/>
            <p:nvPr/>
          </p:nvSpPr>
          <p:spPr>
            <a:xfrm>
              <a:off x="4257252" y="1606341"/>
              <a:ext cx="886508" cy="886508"/>
            </a:xfrm>
            <a:prstGeom prst="ellipse">
              <a:avLst/>
            </a:prstGeom>
            <a:solidFill>
              <a:schemeClr val="accent1">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270E2DE-105E-D45E-11DA-0B921B1D985B}"/>
                </a:ext>
              </a:extLst>
            </p:cNvPr>
            <p:cNvSpPr txBox="1"/>
            <p:nvPr/>
          </p:nvSpPr>
          <p:spPr>
            <a:xfrm>
              <a:off x="3998184" y="1774210"/>
              <a:ext cx="1377700" cy="584775"/>
            </a:xfrm>
            <a:prstGeom prst="rect">
              <a:avLst/>
            </a:prstGeom>
            <a:noFill/>
          </p:spPr>
          <p:txBody>
            <a:bodyPr wrap="square" rtlCol="0">
              <a:spAutoFit/>
            </a:bodyPr>
            <a:lstStyle/>
            <a:p>
              <a:pPr algn="ctr"/>
              <a:r>
                <a:rPr lang="en-US" sz="3200" b="1" dirty="0">
                  <a:solidFill>
                    <a:schemeClr val="bg1"/>
                  </a:solidFill>
                </a:rPr>
                <a:t>68%</a:t>
              </a:r>
            </a:p>
          </p:txBody>
        </p:sp>
      </p:grpSp>
      <p:grpSp>
        <p:nvGrpSpPr>
          <p:cNvPr id="43" name="Group 42">
            <a:extLst>
              <a:ext uri="{FF2B5EF4-FFF2-40B4-BE49-F238E27FC236}">
                <a16:creationId xmlns:a16="http://schemas.microsoft.com/office/drawing/2014/main" id="{4201BAC3-E9FD-43F4-30F9-C1DECAABD296}"/>
              </a:ext>
            </a:extLst>
          </p:cNvPr>
          <p:cNvGrpSpPr/>
          <p:nvPr/>
        </p:nvGrpSpPr>
        <p:grpSpPr>
          <a:xfrm>
            <a:off x="4163642" y="3032497"/>
            <a:ext cx="1377700" cy="886508"/>
            <a:chOff x="4011656" y="2729563"/>
            <a:chExt cx="1377700" cy="886508"/>
          </a:xfrm>
        </p:grpSpPr>
        <p:sp>
          <p:nvSpPr>
            <p:cNvPr id="7" name="Oval 6">
              <a:extLst>
                <a:ext uri="{FF2B5EF4-FFF2-40B4-BE49-F238E27FC236}">
                  <a16:creationId xmlns:a16="http://schemas.microsoft.com/office/drawing/2014/main" id="{A4C2242F-AD2F-CBAE-3E2B-E8213D1F4067}"/>
                </a:ext>
              </a:extLst>
            </p:cNvPr>
            <p:cNvSpPr/>
            <p:nvPr/>
          </p:nvSpPr>
          <p:spPr>
            <a:xfrm>
              <a:off x="4243780" y="2729563"/>
              <a:ext cx="886508" cy="886508"/>
            </a:xfrm>
            <a:prstGeom prst="ellipse">
              <a:avLst/>
            </a:prstGeom>
            <a:solidFill>
              <a:schemeClr val="accent1">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470DB6E-372E-A09E-0C7D-6CECBB7BD901}"/>
                </a:ext>
              </a:extLst>
            </p:cNvPr>
            <p:cNvSpPr txBox="1"/>
            <p:nvPr/>
          </p:nvSpPr>
          <p:spPr>
            <a:xfrm>
              <a:off x="4011656" y="2890367"/>
              <a:ext cx="1377700" cy="584775"/>
            </a:xfrm>
            <a:prstGeom prst="rect">
              <a:avLst/>
            </a:prstGeom>
            <a:noFill/>
          </p:spPr>
          <p:txBody>
            <a:bodyPr wrap="square" rtlCol="0">
              <a:spAutoFit/>
            </a:bodyPr>
            <a:lstStyle/>
            <a:p>
              <a:pPr algn="ctr"/>
              <a:r>
                <a:rPr lang="en-US" sz="3200" b="1" dirty="0">
                  <a:solidFill>
                    <a:schemeClr val="bg1"/>
                  </a:solidFill>
                </a:rPr>
                <a:t>54%</a:t>
              </a:r>
            </a:p>
          </p:txBody>
        </p:sp>
      </p:grpSp>
      <p:grpSp>
        <p:nvGrpSpPr>
          <p:cNvPr id="42" name="Group 41">
            <a:extLst>
              <a:ext uri="{FF2B5EF4-FFF2-40B4-BE49-F238E27FC236}">
                <a16:creationId xmlns:a16="http://schemas.microsoft.com/office/drawing/2014/main" id="{C42BB3E5-CCB6-344E-EBE5-D59F43C202DA}"/>
              </a:ext>
            </a:extLst>
          </p:cNvPr>
          <p:cNvGrpSpPr/>
          <p:nvPr/>
        </p:nvGrpSpPr>
        <p:grpSpPr>
          <a:xfrm>
            <a:off x="4163642" y="4103270"/>
            <a:ext cx="1377700" cy="886508"/>
            <a:chOff x="4011656" y="4039770"/>
            <a:chExt cx="1377700" cy="886508"/>
          </a:xfrm>
        </p:grpSpPr>
        <p:sp>
          <p:nvSpPr>
            <p:cNvPr id="10" name="Oval 9">
              <a:extLst>
                <a:ext uri="{FF2B5EF4-FFF2-40B4-BE49-F238E27FC236}">
                  <a16:creationId xmlns:a16="http://schemas.microsoft.com/office/drawing/2014/main" id="{A378D699-1073-0322-FDC6-DA19AAC887C8}"/>
                </a:ext>
              </a:extLst>
            </p:cNvPr>
            <p:cNvSpPr/>
            <p:nvPr/>
          </p:nvSpPr>
          <p:spPr>
            <a:xfrm>
              <a:off x="4267273" y="4039770"/>
              <a:ext cx="886508" cy="886508"/>
            </a:xfrm>
            <a:prstGeom prst="ellipse">
              <a:avLst/>
            </a:prstGeom>
            <a:solidFill>
              <a:schemeClr val="accent1">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E2F35B-16FC-04E5-0BDE-16EB31E2DB33}"/>
                </a:ext>
              </a:extLst>
            </p:cNvPr>
            <p:cNvSpPr txBox="1"/>
            <p:nvPr/>
          </p:nvSpPr>
          <p:spPr>
            <a:xfrm>
              <a:off x="4011656" y="4174382"/>
              <a:ext cx="1377700" cy="584775"/>
            </a:xfrm>
            <a:prstGeom prst="rect">
              <a:avLst/>
            </a:prstGeom>
            <a:noFill/>
          </p:spPr>
          <p:txBody>
            <a:bodyPr wrap="square" rtlCol="0">
              <a:spAutoFit/>
            </a:bodyPr>
            <a:lstStyle/>
            <a:p>
              <a:pPr algn="ctr"/>
              <a:r>
                <a:rPr lang="en-US" sz="3200" b="1" dirty="0">
                  <a:solidFill>
                    <a:schemeClr val="bg1"/>
                  </a:solidFill>
                </a:rPr>
                <a:t>53%</a:t>
              </a:r>
            </a:p>
          </p:txBody>
        </p:sp>
      </p:grpSp>
      <p:sp>
        <p:nvSpPr>
          <p:cNvPr id="23" name="TextBox 22">
            <a:extLst>
              <a:ext uri="{FF2B5EF4-FFF2-40B4-BE49-F238E27FC236}">
                <a16:creationId xmlns:a16="http://schemas.microsoft.com/office/drawing/2014/main" id="{DBBB21D5-B33A-F288-D6F5-3687DCDC2EFA}"/>
              </a:ext>
            </a:extLst>
          </p:cNvPr>
          <p:cNvSpPr txBox="1"/>
          <p:nvPr/>
        </p:nvSpPr>
        <p:spPr>
          <a:xfrm>
            <a:off x="5388443" y="4220673"/>
            <a:ext cx="3277695" cy="646331"/>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Setting diversity goals and targets</a:t>
            </a:r>
          </a:p>
        </p:txBody>
      </p:sp>
      <p:sp>
        <p:nvSpPr>
          <p:cNvPr id="25" name="TextBox 24">
            <a:extLst>
              <a:ext uri="{FF2B5EF4-FFF2-40B4-BE49-F238E27FC236}">
                <a16:creationId xmlns:a16="http://schemas.microsoft.com/office/drawing/2014/main" id="{CEBA4069-C8B8-5764-EB8C-9ECE946BCA6F}"/>
              </a:ext>
            </a:extLst>
          </p:cNvPr>
          <p:cNvSpPr txBox="1"/>
          <p:nvPr/>
        </p:nvSpPr>
        <p:spPr>
          <a:xfrm>
            <a:off x="5399076" y="3152098"/>
            <a:ext cx="3267062" cy="646331"/>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Promoting diverse talent to senior levels</a:t>
            </a:r>
          </a:p>
        </p:txBody>
      </p:sp>
      <p:sp>
        <p:nvSpPr>
          <p:cNvPr id="28" name="TextBox 27">
            <a:extLst>
              <a:ext uri="{FF2B5EF4-FFF2-40B4-BE49-F238E27FC236}">
                <a16:creationId xmlns:a16="http://schemas.microsoft.com/office/drawing/2014/main" id="{5CBCBDB2-BF22-C81D-9F87-F46E5FF7DC60}"/>
              </a:ext>
            </a:extLst>
          </p:cNvPr>
          <p:cNvSpPr txBox="1"/>
          <p:nvPr/>
        </p:nvSpPr>
        <p:spPr>
          <a:xfrm>
            <a:off x="1267956" y="5497512"/>
            <a:ext cx="7674025" cy="646331"/>
          </a:xfrm>
          <a:prstGeom prst="rect">
            <a:avLst/>
          </a:prstGeom>
          <a:noFill/>
        </p:spPr>
        <p:txBody>
          <a:bodyPr wrap="square">
            <a:spAutoFit/>
          </a:bodyPr>
          <a:lstStyle/>
          <a:p>
            <a:pPr>
              <a:spcAft>
                <a:spcPts val="600"/>
              </a:spcAft>
            </a:pPr>
            <a:r>
              <a:rPr lang="en-US" b="1"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Real change starts at the top;</a:t>
            </a:r>
            <a:r>
              <a:rPr lang="en-US"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 for companies looking to increase diversity, senior leadership is the most effective place to start</a:t>
            </a:r>
            <a:endPar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5303C16-7E4D-B034-62F1-8B3047EFDB91}"/>
              </a:ext>
            </a:extLst>
          </p:cNvPr>
          <p:cNvGrpSpPr/>
          <p:nvPr/>
        </p:nvGrpSpPr>
        <p:grpSpPr>
          <a:xfrm>
            <a:off x="658762" y="5537285"/>
            <a:ext cx="582909" cy="582909"/>
            <a:chOff x="4946727" y="5010714"/>
            <a:chExt cx="582909" cy="582909"/>
          </a:xfrm>
        </p:grpSpPr>
        <p:sp>
          <p:nvSpPr>
            <p:cNvPr id="62" name="Oval 61">
              <a:extLst>
                <a:ext uri="{FF2B5EF4-FFF2-40B4-BE49-F238E27FC236}">
                  <a16:creationId xmlns:a16="http://schemas.microsoft.com/office/drawing/2014/main" id="{803F7C06-DAAB-D098-464F-D9144471E4E7}"/>
                </a:ext>
              </a:extLst>
            </p:cNvPr>
            <p:cNvSpPr/>
            <p:nvPr/>
          </p:nvSpPr>
          <p:spPr>
            <a:xfrm>
              <a:off x="4946727" y="5010714"/>
              <a:ext cx="582909" cy="582909"/>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8255067-6F05-090A-3F2A-3B3557D44566}"/>
                </a:ext>
              </a:extLst>
            </p:cNvPr>
            <p:cNvGrpSpPr/>
            <p:nvPr/>
          </p:nvGrpSpPr>
          <p:grpSpPr>
            <a:xfrm>
              <a:off x="5078518" y="5068052"/>
              <a:ext cx="337049" cy="443871"/>
              <a:chOff x="2013799" y="4973638"/>
              <a:chExt cx="784272" cy="1032833"/>
            </a:xfrm>
          </p:grpSpPr>
          <p:sp>
            <p:nvSpPr>
              <p:cNvPr id="33" name="Freeform: Shape 32">
                <a:extLst>
                  <a:ext uri="{FF2B5EF4-FFF2-40B4-BE49-F238E27FC236}">
                    <a16:creationId xmlns:a16="http://schemas.microsoft.com/office/drawing/2014/main" id="{66D3E01C-2DAD-AF31-D6D9-CC1A636861A1}"/>
                  </a:ext>
                </a:extLst>
              </p:cNvPr>
              <p:cNvSpPr/>
              <p:nvPr/>
            </p:nvSpPr>
            <p:spPr>
              <a:xfrm flipV="1">
                <a:off x="2161687" y="5197334"/>
                <a:ext cx="476250" cy="666143"/>
              </a:xfrm>
              <a:custGeom>
                <a:avLst/>
                <a:gdLst>
                  <a:gd name="connsiteX0" fmla="*/ 238125 w 476250"/>
                  <a:gd name="connsiteY0" fmla="*/ 666143 h 666143"/>
                  <a:gd name="connsiteX1" fmla="*/ 476250 w 476250"/>
                  <a:gd name="connsiteY1" fmla="*/ 428018 h 666143"/>
                  <a:gd name="connsiteX2" fmla="*/ 423336 w 476250"/>
                  <a:gd name="connsiteY2" fmla="*/ 294315 h 666143"/>
                  <a:gd name="connsiteX3" fmla="*/ 421294 w 476250"/>
                  <a:gd name="connsiteY3" fmla="*/ 292200 h 666143"/>
                  <a:gd name="connsiteX4" fmla="*/ 382373 w 476250"/>
                  <a:gd name="connsiteY4" fmla="*/ 232185 h 666143"/>
                  <a:gd name="connsiteX5" fmla="*/ 315446 w 476250"/>
                  <a:gd name="connsiteY5" fmla="*/ 0 h 666143"/>
                  <a:gd name="connsiteX6" fmla="*/ 160804 w 476250"/>
                  <a:gd name="connsiteY6" fmla="*/ 0 h 666143"/>
                  <a:gd name="connsiteX7" fmla="*/ 89630 w 476250"/>
                  <a:gd name="connsiteY7" fmla="*/ 230399 h 666143"/>
                  <a:gd name="connsiteX8" fmla="*/ 56990 w 476250"/>
                  <a:gd name="connsiteY8" fmla="*/ 285041 h 666143"/>
                  <a:gd name="connsiteX9" fmla="*/ 47364 w 476250"/>
                  <a:gd name="connsiteY9" fmla="*/ 295585 h 666143"/>
                  <a:gd name="connsiteX10" fmla="*/ 0 w 476250"/>
                  <a:gd name="connsiteY10" fmla="*/ 428018 h 666143"/>
                  <a:gd name="connsiteX11" fmla="*/ 238125 w 476250"/>
                  <a:gd name="connsiteY11" fmla="*/ 666143 h 6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666143">
                    <a:moveTo>
                      <a:pt x="238125" y="666143"/>
                    </a:moveTo>
                    <a:cubicBezTo>
                      <a:pt x="369638" y="666143"/>
                      <a:pt x="476250" y="559531"/>
                      <a:pt x="476250" y="428018"/>
                    </a:cubicBezTo>
                    <a:cubicBezTo>
                      <a:pt x="476250" y="378701"/>
                      <a:pt x="454726" y="332584"/>
                      <a:pt x="423336" y="294315"/>
                    </a:cubicBezTo>
                    <a:lnTo>
                      <a:pt x="421294" y="292200"/>
                    </a:lnTo>
                    <a:lnTo>
                      <a:pt x="382373" y="232185"/>
                    </a:lnTo>
                    <a:cubicBezTo>
                      <a:pt x="354969" y="185151"/>
                      <a:pt x="330112" y="122937"/>
                      <a:pt x="315446" y="0"/>
                    </a:cubicBezTo>
                    <a:lnTo>
                      <a:pt x="160804" y="0"/>
                    </a:lnTo>
                    <a:cubicBezTo>
                      <a:pt x="140476" y="120555"/>
                      <a:pt x="115619" y="182770"/>
                      <a:pt x="89630" y="230399"/>
                    </a:cubicBezTo>
                    <a:lnTo>
                      <a:pt x="56990" y="285041"/>
                    </a:lnTo>
                    <a:lnTo>
                      <a:pt x="47364" y="295585"/>
                    </a:lnTo>
                    <a:cubicBezTo>
                      <a:pt x="18563" y="333261"/>
                      <a:pt x="0" y="378701"/>
                      <a:pt x="0" y="428018"/>
                    </a:cubicBezTo>
                    <a:cubicBezTo>
                      <a:pt x="0" y="559531"/>
                      <a:pt x="106612" y="666143"/>
                      <a:pt x="238125" y="666143"/>
                    </a:cubicBezTo>
                    <a:close/>
                  </a:path>
                </a:pathLst>
              </a:custGeom>
              <a:solidFill>
                <a:schemeClr val="bg1"/>
              </a:solidFill>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4" name="Rectangle: Rounded Corners 33">
                <a:extLst>
                  <a:ext uri="{FF2B5EF4-FFF2-40B4-BE49-F238E27FC236}">
                    <a16:creationId xmlns:a16="http://schemas.microsoft.com/office/drawing/2014/main" id="{BAD43D84-D163-DBE1-EE42-D889761497D9}"/>
                  </a:ext>
                </a:extLst>
              </p:cNvPr>
              <p:cNvSpPr/>
              <p:nvPr/>
            </p:nvSpPr>
            <p:spPr>
              <a:xfrm flipV="1">
                <a:off x="2308372" y="5813114"/>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559A24D-78E6-847D-2AA6-A8E9A1CAAC5B}"/>
                  </a:ext>
                </a:extLst>
              </p:cNvPr>
              <p:cNvSpPr/>
              <p:nvPr/>
            </p:nvSpPr>
            <p:spPr>
              <a:xfrm flipV="1">
                <a:off x="2308372" y="5861945"/>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FC22371-B603-E27A-A928-D4835A5BCA38}"/>
                  </a:ext>
                </a:extLst>
              </p:cNvPr>
              <p:cNvSpPr/>
              <p:nvPr/>
            </p:nvSpPr>
            <p:spPr>
              <a:xfrm flipV="1">
                <a:off x="2308372" y="5912652"/>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75CCB666-4466-E20C-B917-5986A1C83893}"/>
                  </a:ext>
                </a:extLst>
              </p:cNvPr>
              <p:cNvSpPr/>
              <p:nvPr/>
            </p:nvSpPr>
            <p:spPr>
              <a:xfrm>
                <a:off x="2332054" y="5960752"/>
                <a:ext cx="135516" cy="45719"/>
              </a:xfrm>
              <a:prstGeom prst="round2SameRect">
                <a:avLst>
                  <a:gd name="adj1" fmla="val 0"/>
                  <a:gd name="adj2"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568BCEFD-7147-E68E-CAC0-668DFF32C1BC}"/>
                  </a:ext>
                </a:extLst>
              </p:cNvPr>
              <p:cNvCxnSpPr>
                <a:cxnSpLocks/>
              </p:cNvCxnSpPr>
              <p:nvPr/>
            </p:nvCxnSpPr>
            <p:spPr>
              <a:xfrm flipV="1">
                <a:off x="2399563" y="497363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E87E3A-AD1E-F283-BC7E-4C3092BDA9D2}"/>
                  </a:ext>
                </a:extLst>
              </p:cNvPr>
              <p:cNvCxnSpPr>
                <a:cxnSpLocks/>
              </p:cNvCxnSpPr>
              <p:nvPr/>
            </p:nvCxnSpPr>
            <p:spPr>
              <a:xfrm rot="1800000" flipV="1">
                <a:off x="2581299" y="50335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116CA0C-CCD7-D334-0D7E-370BEB6A9E6A}"/>
                  </a:ext>
                </a:extLst>
              </p:cNvPr>
              <p:cNvCxnSpPr>
                <a:cxnSpLocks/>
              </p:cNvCxnSpPr>
              <p:nvPr/>
            </p:nvCxnSpPr>
            <p:spPr>
              <a:xfrm rot="3600000" flipV="1">
                <a:off x="2726163" y="51317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219D1AD-5699-EDE7-1BFC-773A87A6B96C}"/>
                  </a:ext>
                </a:extLst>
              </p:cNvPr>
              <p:cNvGrpSpPr/>
              <p:nvPr/>
            </p:nvGrpSpPr>
            <p:grpSpPr>
              <a:xfrm flipH="1">
                <a:off x="2013799" y="5015330"/>
                <a:ext cx="216772" cy="170139"/>
                <a:chOff x="2733699" y="5185948"/>
                <a:chExt cx="216772" cy="170139"/>
              </a:xfrm>
            </p:grpSpPr>
            <p:cxnSp>
              <p:nvCxnSpPr>
                <p:cNvPr id="58" name="Straight Connector 57">
                  <a:extLst>
                    <a:ext uri="{FF2B5EF4-FFF2-40B4-BE49-F238E27FC236}">
                      <a16:creationId xmlns:a16="http://schemas.microsoft.com/office/drawing/2014/main" id="{099F954A-A1D2-B23C-8D0B-F7787A0A1EAE}"/>
                    </a:ext>
                  </a:extLst>
                </p:cNvPr>
                <p:cNvCxnSpPr>
                  <a:cxnSpLocks/>
                </p:cNvCxnSpPr>
                <p:nvPr/>
              </p:nvCxnSpPr>
              <p:spPr>
                <a:xfrm rot="1800000" flipV="1">
                  <a:off x="2733699" y="51859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EDE9C39-E9BA-9372-23F7-6C932F4C82F1}"/>
                    </a:ext>
                  </a:extLst>
                </p:cNvPr>
                <p:cNvCxnSpPr>
                  <a:cxnSpLocks/>
                </p:cNvCxnSpPr>
                <p:nvPr/>
              </p:nvCxnSpPr>
              <p:spPr>
                <a:xfrm rot="3600000" flipV="1">
                  <a:off x="2878563" y="52841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grpSp>
      </p:grpSp>
      <p:cxnSp>
        <p:nvCxnSpPr>
          <p:cNvPr id="29" name="Straight Connector 28">
            <a:extLst>
              <a:ext uri="{FF2B5EF4-FFF2-40B4-BE49-F238E27FC236}">
                <a16:creationId xmlns:a16="http://schemas.microsoft.com/office/drawing/2014/main" id="{B0218C51-2A7F-6BFF-3E96-406B3F70C40B}"/>
              </a:ext>
            </a:extLst>
          </p:cNvPr>
          <p:cNvCxnSpPr>
            <a:cxnSpLocks/>
          </p:cNvCxnSpPr>
          <p:nvPr/>
        </p:nvCxnSpPr>
        <p:spPr>
          <a:xfrm>
            <a:off x="571500" y="5273826"/>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8A09AF2-DA17-5A26-BA8E-60A2069E6F71}"/>
              </a:ext>
            </a:extLst>
          </p:cNvPr>
          <p:cNvSpPr txBox="1"/>
          <p:nvPr/>
        </p:nvSpPr>
        <p:spPr>
          <a:xfrm>
            <a:off x="5145075" y="1353314"/>
            <a:ext cx="3796906" cy="584775"/>
          </a:xfrm>
          <a:prstGeom prst="rect">
            <a:avLst/>
          </a:prstGeom>
          <a:noFill/>
        </p:spPr>
        <p:txBody>
          <a:bodyPr wrap="square" rtlCol="0">
            <a:spAutoFit/>
          </a:bodyPr>
          <a:lstStyle/>
          <a:p>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HR professionals at </a:t>
            </a:r>
            <a:r>
              <a:rPr lang="en-US" sz="1600" b="1" i="1" dirty="0">
                <a:solidFill>
                  <a:schemeClr val="accent1"/>
                </a:solidFill>
                <a:latin typeface="Times New Roman" panose="02020603050405020304" pitchFamily="18" charset="0"/>
                <a:cs typeface="Times New Roman" panose="02020603050405020304" pitchFamily="18" charset="0"/>
              </a:rPr>
              <a:t>less diversified </a:t>
            </a:r>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companies in Eastern Canada suggest:</a:t>
            </a:r>
          </a:p>
        </p:txBody>
      </p:sp>
      <p:cxnSp>
        <p:nvCxnSpPr>
          <p:cNvPr id="45" name="Straight Connector 44">
            <a:extLst>
              <a:ext uri="{FF2B5EF4-FFF2-40B4-BE49-F238E27FC236}">
                <a16:creationId xmlns:a16="http://schemas.microsoft.com/office/drawing/2014/main" id="{BFDADBF4-2EF5-1B37-3741-F09A9A995918}"/>
              </a:ext>
            </a:extLst>
          </p:cNvPr>
          <p:cNvCxnSpPr>
            <a:cxnSpLocks/>
          </p:cNvCxnSpPr>
          <p:nvPr/>
        </p:nvCxnSpPr>
        <p:spPr>
          <a:xfrm>
            <a:off x="571500" y="6346812"/>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61A364B-292E-BCD1-1331-6B8B76F3CCA2}"/>
              </a:ext>
            </a:extLst>
          </p:cNvPr>
          <p:cNvCxnSpPr>
            <a:cxnSpLocks/>
          </p:cNvCxnSpPr>
          <p:nvPr/>
        </p:nvCxnSpPr>
        <p:spPr>
          <a:xfrm>
            <a:off x="3998926" y="1679642"/>
            <a:ext cx="0" cy="32466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402A08-776B-908D-B0D0-1C7634F112DD}"/>
              </a:ext>
            </a:extLst>
          </p:cNvPr>
          <p:cNvSpPr txBox="1"/>
          <p:nvPr/>
        </p:nvSpPr>
        <p:spPr>
          <a:xfrm>
            <a:off x="260133" y="6435075"/>
            <a:ext cx="5635842" cy="369332"/>
          </a:xfrm>
          <a:prstGeom prst="rect">
            <a:avLst/>
          </a:prstGeom>
          <a:noFill/>
        </p:spPr>
        <p:txBody>
          <a:bodyPr wrap="square" rtlCol="0">
            <a:spAutoFit/>
          </a:bodyPr>
          <a:lstStyle/>
          <a:p>
            <a:r>
              <a:rPr lang="en-US" sz="900" dirty="0">
                <a:solidFill>
                  <a:schemeClr val="tx1">
                    <a:lumMod val="50000"/>
                    <a:lumOff val="50000"/>
                  </a:schemeClr>
                </a:solidFill>
              </a:rPr>
              <a:t>12. Which of the following do you think would be most likely to bring change in your company? (Select all that apply if this is not currently happening at your company.)</a:t>
            </a:r>
          </a:p>
        </p:txBody>
      </p:sp>
      <p:sp>
        <p:nvSpPr>
          <p:cNvPr id="2" name="TextBox 1">
            <a:extLst>
              <a:ext uri="{FF2B5EF4-FFF2-40B4-BE49-F238E27FC236}">
                <a16:creationId xmlns:a16="http://schemas.microsoft.com/office/drawing/2014/main" id="{143152A0-59D0-8B66-55DC-523C7002BB88}"/>
              </a:ext>
            </a:extLst>
          </p:cNvPr>
          <p:cNvSpPr txBox="1"/>
          <p:nvPr/>
        </p:nvSpPr>
        <p:spPr>
          <a:xfrm>
            <a:off x="518664" y="3357178"/>
            <a:ext cx="3206843" cy="1725344"/>
          </a:xfrm>
          <a:prstGeom prst="rect">
            <a:avLst/>
          </a:prstGeom>
          <a:noFill/>
        </p:spPr>
        <p:txBody>
          <a:bodyPr wrap="square" rtlCol="0">
            <a:spAutoFit/>
          </a:bodyPr>
          <a:lstStyle/>
          <a:p>
            <a:pPr algn="ctr">
              <a:lnSpc>
                <a:spcPct val="120000"/>
              </a:lnSpc>
            </a:pPr>
            <a:r>
              <a:rPr lang="en-US" dirty="0">
                <a:solidFill>
                  <a:schemeClr val="tx1">
                    <a:lumMod val="50000"/>
                    <a:lumOff val="50000"/>
                  </a:schemeClr>
                </a:solidFill>
                <a:latin typeface="Times New Roman" panose="02020603050405020304" pitchFamily="18" charset="0"/>
                <a:cs typeface="Times New Roman" panose="02020603050405020304" pitchFamily="18" charset="0"/>
              </a:rPr>
              <a:t>HR professionals who need real change believe it is key that senior leadership become more diverse, either through hiring or promotion</a:t>
            </a:r>
          </a:p>
        </p:txBody>
      </p:sp>
    </p:spTree>
    <p:extLst>
      <p:ext uri="{BB962C8B-B14F-4D97-AF65-F5344CB8AC3E}">
        <p14:creationId xmlns:p14="http://schemas.microsoft.com/office/powerpoint/2010/main" val="1886553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BEST PRACTICES</a:t>
            </a:r>
            <a:br>
              <a:rPr lang="en-US" dirty="0">
                <a:solidFill>
                  <a:schemeClr val="tx1"/>
                </a:solidFill>
                <a:latin typeface="Century Gothic" panose="020B0502020202020204" pitchFamily="34" charset="0"/>
              </a:rPr>
            </a:br>
            <a:r>
              <a:rPr lang="en-US" sz="2400" dirty="0">
                <a:solidFill>
                  <a:schemeClr val="bg1">
                    <a:lumMod val="65000"/>
                  </a:schemeClr>
                </a:solidFill>
                <a:latin typeface="Century Gothic" panose="020B0502020202020204" pitchFamily="34" charset="0"/>
              </a:rPr>
              <a:t>How to Signal Real Change</a:t>
            </a:r>
            <a:endParaRPr lang="en-CA" dirty="0">
              <a:solidFill>
                <a:schemeClr val="bg1">
                  <a:lumMod val="6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14301" y="1451936"/>
            <a:ext cx="3625026" cy="2214645"/>
          </a:xfrm>
          <a:prstGeom prst="rect">
            <a:avLst/>
          </a:prstGeom>
          <a:noFill/>
        </p:spPr>
        <p:txBody>
          <a:bodyPr wrap="square" rtlCol="0">
            <a:spAutoFit/>
          </a:bodyPr>
          <a:lstStyle/>
          <a:p>
            <a:pPr algn="ctr">
              <a:lnSpc>
                <a:spcPct val="110000"/>
              </a:lnSpc>
              <a:spcAft>
                <a:spcPts val="3000"/>
              </a:spcAft>
            </a:pP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How do you show that DEI programs are </a:t>
            </a:r>
            <a:r>
              <a:rPr lang="en-US" sz="3200" b="1" i="1" dirty="0">
                <a:solidFill>
                  <a:schemeClr val="accent5"/>
                </a:solidFill>
                <a:latin typeface="Century Gothic" panose="020B0502020202020204" pitchFamily="34" charset="0"/>
                <a:ea typeface="Cambria" panose="02040503050406030204" pitchFamily="18" charset="0"/>
                <a:cs typeface="Times New Roman" panose="02020603050405020304" pitchFamily="18" charset="0"/>
              </a:rPr>
              <a:t>AUTHENTIC</a:t>
            </a: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 </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28" name="TextBox 27">
            <a:extLst>
              <a:ext uri="{FF2B5EF4-FFF2-40B4-BE49-F238E27FC236}">
                <a16:creationId xmlns:a16="http://schemas.microsoft.com/office/drawing/2014/main" id="{5CBCBDB2-BF22-C81D-9F87-F46E5FF7DC60}"/>
              </a:ext>
            </a:extLst>
          </p:cNvPr>
          <p:cNvSpPr txBox="1"/>
          <p:nvPr/>
        </p:nvSpPr>
        <p:spPr>
          <a:xfrm>
            <a:off x="1267956" y="5495743"/>
            <a:ext cx="7217281" cy="646331"/>
          </a:xfrm>
          <a:prstGeom prst="rect">
            <a:avLst/>
          </a:prstGeom>
          <a:noFill/>
        </p:spPr>
        <p:txBody>
          <a:bodyPr wrap="square">
            <a:spAutoFit/>
          </a:bodyPr>
          <a:lstStyle/>
          <a:p>
            <a:pPr>
              <a:spcAft>
                <a:spcPts val="600"/>
              </a:spcAft>
            </a:pPr>
            <a:r>
              <a:rPr lang="en-US" b="1"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Talk is cheap</a:t>
            </a:r>
            <a:r>
              <a:rPr lang="en-US"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 if senior management isn’t diverse, other efforts may be interpreted as lacking or disingenuous</a:t>
            </a:r>
            <a:endPar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5303C16-7E4D-B034-62F1-8B3047EFDB91}"/>
              </a:ext>
            </a:extLst>
          </p:cNvPr>
          <p:cNvGrpSpPr/>
          <p:nvPr/>
        </p:nvGrpSpPr>
        <p:grpSpPr>
          <a:xfrm>
            <a:off x="658762" y="5537285"/>
            <a:ext cx="582909" cy="582909"/>
            <a:chOff x="4946727" y="5010714"/>
            <a:chExt cx="582909" cy="582909"/>
          </a:xfrm>
        </p:grpSpPr>
        <p:sp>
          <p:nvSpPr>
            <p:cNvPr id="62" name="Oval 61">
              <a:extLst>
                <a:ext uri="{FF2B5EF4-FFF2-40B4-BE49-F238E27FC236}">
                  <a16:creationId xmlns:a16="http://schemas.microsoft.com/office/drawing/2014/main" id="{803F7C06-DAAB-D098-464F-D9144471E4E7}"/>
                </a:ext>
              </a:extLst>
            </p:cNvPr>
            <p:cNvSpPr/>
            <p:nvPr/>
          </p:nvSpPr>
          <p:spPr>
            <a:xfrm>
              <a:off x="4946727" y="5010714"/>
              <a:ext cx="582909" cy="582909"/>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8255067-6F05-090A-3F2A-3B3557D44566}"/>
                </a:ext>
              </a:extLst>
            </p:cNvPr>
            <p:cNvGrpSpPr/>
            <p:nvPr/>
          </p:nvGrpSpPr>
          <p:grpSpPr>
            <a:xfrm>
              <a:off x="5078518" y="5068052"/>
              <a:ext cx="337049" cy="443871"/>
              <a:chOff x="2013799" y="4973638"/>
              <a:chExt cx="784272" cy="1032833"/>
            </a:xfrm>
          </p:grpSpPr>
          <p:sp>
            <p:nvSpPr>
              <p:cNvPr id="33" name="Freeform: Shape 32">
                <a:extLst>
                  <a:ext uri="{FF2B5EF4-FFF2-40B4-BE49-F238E27FC236}">
                    <a16:creationId xmlns:a16="http://schemas.microsoft.com/office/drawing/2014/main" id="{66D3E01C-2DAD-AF31-D6D9-CC1A636861A1}"/>
                  </a:ext>
                </a:extLst>
              </p:cNvPr>
              <p:cNvSpPr/>
              <p:nvPr/>
            </p:nvSpPr>
            <p:spPr>
              <a:xfrm flipV="1">
                <a:off x="2161687" y="5197334"/>
                <a:ext cx="476250" cy="666143"/>
              </a:xfrm>
              <a:custGeom>
                <a:avLst/>
                <a:gdLst>
                  <a:gd name="connsiteX0" fmla="*/ 238125 w 476250"/>
                  <a:gd name="connsiteY0" fmla="*/ 666143 h 666143"/>
                  <a:gd name="connsiteX1" fmla="*/ 476250 w 476250"/>
                  <a:gd name="connsiteY1" fmla="*/ 428018 h 666143"/>
                  <a:gd name="connsiteX2" fmla="*/ 423336 w 476250"/>
                  <a:gd name="connsiteY2" fmla="*/ 294315 h 666143"/>
                  <a:gd name="connsiteX3" fmla="*/ 421294 w 476250"/>
                  <a:gd name="connsiteY3" fmla="*/ 292200 h 666143"/>
                  <a:gd name="connsiteX4" fmla="*/ 382373 w 476250"/>
                  <a:gd name="connsiteY4" fmla="*/ 232185 h 666143"/>
                  <a:gd name="connsiteX5" fmla="*/ 315446 w 476250"/>
                  <a:gd name="connsiteY5" fmla="*/ 0 h 666143"/>
                  <a:gd name="connsiteX6" fmla="*/ 160804 w 476250"/>
                  <a:gd name="connsiteY6" fmla="*/ 0 h 666143"/>
                  <a:gd name="connsiteX7" fmla="*/ 89630 w 476250"/>
                  <a:gd name="connsiteY7" fmla="*/ 230399 h 666143"/>
                  <a:gd name="connsiteX8" fmla="*/ 56990 w 476250"/>
                  <a:gd name="connsiteY8" fmla="*/ 285041 h 666143"/>
                  <a:gd name="connsiteX9" fmla="*/ 47364 w 476250"/>
                  <a:gd name="connsiteY9" fmla="*/ 295585 h 666143"/>
                  <a:gd name="connsiteX10" fmla="*/ 0 w 476250"/>
                  <a:gd name="connsiteY10" fmla="*/ 428018 h 666143"/>
                  <a:gd name="connsiteX11" fmla="*/ 238125 w 476250"/>
                  <a:gd name="connsiteY11" fmla="*/ 666143 h 6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666143">
                    <a:moveTo>
                      <a:pt x="238125" y="666143"/>
                    </a:moveTo>
                    <a:cubicBezTo>
                      <a:pt x="369638" y="666143"/>
                      <a:pt x="476250" y="559531"/>
                      <a:pt x="476250" y="428018"/>
                    </a:cubicBezTo>
                    <a:cubicBezTo>
                      <a:pt x="476250" y="378701"/>
                      <a:pt x="454726" y="332584"/>
                      <a:pt x="423336" y="294315"/>
                    </a:cubicBezTo>
                    <a:lnTo>
                      <a:pt x="421294" y="292200"/>
                    </a:lnTo>
                    <a:lnTo>
                      <a:pt x="382373" y="232185"/>
                    </a:lnTo>
                    <a:cubicBezTo>
                      <a:pt x="354969" y="185151"/>
                      <a:pt x="330112" y="122937"/>
                      <a:pt x="315446" y="0"/>
                    </a:cubicBezTo>
                    <a:lnTo>
                      <a:pt x="160804" y="0"/>
                    </a:lnTo>
                    <a:cubicBezTo>
                      <a:pt x="140476" y="120555"/>
                      <a:pt x="115619" y="182770"/>
                      <a:pt x="89630" y="230399"/>
                    </a:cubicBezTo>
                    <a:lnTo>
                      <a:pt x="56990" y="285041"/>
                    </a:lnTo>
                    <a:lnTo>
                      <a:pt x="47364" y="295585"/>
                    </a:lnTo>
                    <a:cubicBezTo>
                      <a:pt x="18563" y="333261"/>
                      <a:pt x="0" y="378701"/>
                      <a:pt x="0" y="428018"/>
                    </a:cubicBezTo>
                    <a:cubicBezTo>
                      <a:pt x="0" y="559531"/>
                      <a:pt x="106612" y="666143"/>
                      <a:pt x="238125" y="666143"/>
                    </a:cubicBezTo>
                    <a:close/>
                  </a:path>
                </a:pathLst>
              </a:custGeom>
              <a:solidFill>
                <a:schemeClr val="bg1"/>
              </a:solidFill>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4" name="Rectangle: Rounded Corners 33">
                <a:extLst>
                  <a:ext uri="{FF2B5EF4-FFF2-40B4-BE49-F238E27FC236}">
                    <a16:creationId xmlns:a16="http://schemas.microsoft.com/office/drawing/2014/main" id="{BAD43D84-D163-DBE1-EE42-D889761497D9}"/>
                  </a:ext>
                </a:extLst>
              </p:cNvPr>
              <p:cNvSpPr/>
              <p:nvPr/>
            </p:nvSpPr>
            <p:spPr>
              <a:xfrm flipV="1">
                <a:off x="2308372" y="5813114"/>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559A24D-78E6-847D-2AA6-A8E9A1CAAC5B}"/>
                  </a:ext>
                </a:extLst>
              </p:cNvPr>
              <p:cNvSpPr/>
              <p:nvPr/>
            </p:nvSpPr>
            <p:spPr>
              <a:xfrm flipV="1">
                <a:off x="2308372" y="5861945"/>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FC22371-B603-E27A-A928-D4835A5BCA38}"/>
                  </a:ext>
                </a:extLst>
              </p:cNvPr>
              <p:cNvSpPr/>
              <p:nvPr/>
            </p:nvSpPr>
            <p:spPr>
              <a:xfrm flipV="1">
                <a:off x="2308372" y="5912652"/>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75CCB666-4466-E20C-B917-5986A1C83893}"/>
                  </a:ext>
                </a:extLst>
              </p:cNvPr>
              <p:cNvSpPr/>
              <p:nvPr/>
            </p:nvSpPr>
            <p:spPr>
              <a:xfrm>
                <a:off x="2332054" y="5960752"/>
                <a:ext cx="135516" cy="45719"/>
              </a:xfrm>
              <a:prstGeom prst="round2SameRect">
                <a:avLst>
                  <a:gd name="adj1" fmla="val 0"/>
                  <a:gd name="adj2"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568BCEFD-7147-E68E-CAC0-668DFF32C1BC}"/>
                  </a:ext>
                </a:extLst>
              </p:cNvPr>
              <p:cNvCxnSpPr>
                <a:cxnSpLocks/>
              </p:cNvCxnSpPr>
              <p:nvPr/>
            </p:nvCxnSpPr>
            <p:spPr>
              <a:xfrm flipV="1">
                <a:off x="2399563" y="497363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E87E3A-AD1E-F283-BC7E-4C3092BDA9D2}"/>
                  </a:ext>
                </a:extLst>
              </p:cNvPr>
              <p:cNvCxnSpPr>
                <a:cxnSpLocks/>
              </p:cNvCxnSpPr>
              <p:nvPr/>
            </p:nvCxnSpPr>
            <p:spPr>
              <a:xfrm rot="1800000" flipV="1">
                <a:off x="2581299" y="50335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116CA0C-CCD7-D334-0D7E-370BEB6A9E6A}"/>
                  </a:ext>
                </a:extLst>
              </p:cNvPr>
              <p:cNvCxnSpPr>
                <a:cxnSpLocks/>
              </p:cNvCxnSpPr>
              <p:nvPr/>
            </p:nvCxnSpPr>
            <p:spPr>
              <a:xfrm rot="3600000" flipV="1">
                <a:off x="2726163" y="51317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219D1AD-5699-EDE7-1BFC-773A87A6B96C}"/>
                  </a:ext>
                </a:extLst>
              </p:cNvPr>
              <p:cNvGrpSpPr/>
              <p:nvPr/>
            </p:nvGrpSpPr>
            <p:grpSpPr>
              <a:xfrm flipH="1">
                <a:off x="2013799" y="5015330"/>
                <a:ext cx="216772" cy="170139"/>
                <a:chOff x="2733699" y="5185948"/>
                <a:chExt cx="216772" cy="170139"/>
              </a:xfrm>
            </p:grpSpPr>
            <p:cxnSp>
              <p:nvCxnSpPr>
                <p:cNvPr id="58" name="Straight Connector 57">
                  <a:extLst>
                    <a:ext uri="{FF2B5EF4-FFF2-40B4-BE49-F238E27FC236}">
                      <a16:creationId xmlns:a16="http://schemas.microsoft.com/office/drawing/2014/main" id="{099F954A-A1D2-B23C-8D0B-F7787A0A1EAE}"/>
                    </a:ext>
                  </a:extLst>
                </p:cNvPr>
                <p:cNvCxnSpPr>
                  <a:cxnSpLocks/>
                </p:cNvCxnSpPr>
                <p:nvPr/>
              </p:nvCxnSpPr>
              <p:spPr>
                <a:xfrm rot="1800000" flipV="1">
                  <a:off x="2733699" y="51859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EDE9C39-E9BA-9372-23F7-6C932F4C82F1}"/>
                    </a:ext>
                  </a:extLst>
                </p:cNvPr>
                <p:cNvCxnSpPr>
                  <a:cxnSpLocks/>
                </p:cNvCxnSpPr>
                <p:nvPr/>
              </p:nvCxnSpPr>
              <p:spPr>
                <a:xfrm rot="3600000" flipV="1">
                  <a:off x="2878563" y="52841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grpSp>
      </p:grpSp>
      <p:cxnSp>
        <p:nvCxnSpPr>
          <p:cNvPr id="29" name="Straight Connector 28">
            <a:extLst>
              <a:ext uri="{FF2B5EF4-FFF2-40B4-BE49-F238E27FC236}">
                <a16:creationId xmlns:a16="http://schemas.microsoft.com/office/drawing/2014/main" id="{B0218C51-2A7F-6BFF-3E96-406B3F70C40B}"/>
              </a:ext>
            </a:extLst>
          </p:cNvPr>
          <p:cNvCxnSpPr>
            <a:cxnSpLocks/>
          </p:cNvCxnSpPr>
          <p:nvPr/>
        </p:nvCxnSpPr>
        <p:spPr>
          <a:xfrm>
            <a:off x="571500" y="5273826"/>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FDADBF4-2EF5-1B37-3741-F09A9A995918}"/>
              </a:ext>
            </a:extLst>
          </p:cNvPr>
          <p:cNvCxnSpPr>
            <a:cxnSpLocks/>
          </p:cNvCxnSpPr>
          <p:nvPr/>
        </p:nvCxnSpPr>
        <p:spPr>
          <a:xfrm>
            <a:off x="571500" y="6346812"/>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61A364B-292E-BCD1-1331-6B8B76F3CCA2}"/>
              </a:ext>
            </a:extLst>
          </p:cNvPr>
          <p:cNvCxnSpPr>
            <a:cxnSpLocks/>
          </p:cNvCxnSpPr>
          <p:nvPr/>
        </p:nvCxnSpPr>
        <p:spPr>
          <a:xfrm>
            <a:off x="3998926" y="1679642"/>
            <a:ext cx="0" cy="32466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402A08-776B-908D-B0D0-1C7634F112DD}"/>
              </a:ext>
            </a:extLst>
          </p:cNvPr>
          <p:cNvSpPr txBox="1"/>
          <p:nvPr/>
        </p:nvSpPr>
        <p:spPr>
          <a:xfrm>
            <a:off x="260133" y="6488240"/>
            <a:ext cx="5635842" cy="230832"/>
          </a:xfrm>
          <a:prstGeom prst="rect">
            <a:avLst/>
          </a:prstGeom>
          <a:noFill/>
        </p:spPr>
        <p:txBody>
          <a:bodyPr wrap="square" rtlCol="0">
            <a:spAutoFit/>
          </a:bodyPr>
          <a:lstStyle/>
          <a:p>
            <a:r>
              <a:rPr lang="en-US" sz="900" dirty="0">
                <a:solidFill>
                  <a:schemeClr val="tx1">
                    <a:lumMod val="50000"/>
                    <a:lumOff val="50000"/>
                  </a:schemeClr>
                </a:solidFill>
              </a:rPr>
              <a:t>7. Would you say that your organization’s diversity plans are….</a:t>
            </a:r>
          </a:p>
        </p:txBody>
      </p:sp>
      <p:sp>
        <p:nvSpPr>
          <p:cNvPr id="2" name="TextBox 1">
            <a:extLst>
              <a:ext uri="{FF2B5EF4-FFF2-40B4-BE49-F238E27FC236}">
                <a16:creationId xmlns:a16="http://schemas.microsoft.com/office/drawing/2014/main" id="{143152A0-59D0-8B66-55DC-523C7002BB88}"/>
              </a:ext>
            </a:extLst>
          </p:cNvPr>
          <p:cNvSpPr txBox="1"/>
          <p:nvPr/>
        </p:nvSpPr>
        <p:spPr>
          <a:xfrm>
            <a:off x="571500" y="3653113"/>
            <a:ext cx="3167827" cy="1392945"/>
          </a:xfrm>
          <a:prstGeom prst="rect">
            <a:avLst/>
          </a:prstGeom>
          <a:noFill/>
        </p:spPr>
        <p:txBody>
          <a:bodyPr wrap="square" rtlCol="0">
            <a:spAutoFit/>
          </a:bodyPr>
          <a:lstStyle/>
          <a:p>
            <a:pPr algn="ctr">
              <a:lnSpc>
                <a:spcPct val="120000"/>
              </a:lnSpc>
            </a:pPr>
            <a:r>
              <a:rPr lang="en-US" dirty="0">
                <a:solidFill>
                  <a:schemeClr val="tx1">
                    <a:lumMod val="50000"/>
                    <a:lumOff val="50000"/>
                  </a:schemeClr>
                </a:solidFill>
                <a:latin typeface="Times New Roman" panose="02020603050405020304" pitchFamily="18" charset="0"/>
                <a:cs typeface="Times New Roman" panose="02020603050405020304" pitchFamily="18" charset="0"/>
              </a:rPr>
              <a:t>Communication and training aren’t enough; assembling a diverse senior management team shows real action</a:t>
            </a:r>
          </a:p>
        </p:txBody>
      </p:sp>
      <p:sp>
        <p:nvSpPr>
          <p:cNvPr id="8" name="TextBox 7">
            <a:extLst>
              <a:ext uri="{FF2B5EF4-FFF2-40B4-BE49-F238E27FC236}">
                <a16:creationId xmlns:a16="http://schemas.microsoft.com/office/drawing/2014/main" id="{B0D29D5B-17C1-7C71-E5AA-9EB87E14BBA9}"/>
              </a:ext>
            </a:extLst>
          </p:cNvPr>
          <p:cNvSpPr txBox="1"/>
          <p:nvPr/>
        </p:nvSpPr>
        <p:spPr>
          <a:xfrm>
            <a:off x="6880025" y="1822654"/>
            <a:ext cx="1697766" cy="830997"/>
          </a:xfrm>
          <a:prstGeom prst="rect">
            <a:avLst/>
          </a:prstGeom>
          <a:noFill/>
        </p:spPr>
        <p:txBody>
          <a:bodyPr wrap="square" rtlCol="0">
            <a:spAutoFit/>
          </a:bodyPr>
          <a:lstStyle/>
          <a:p>
            <a:r>
              <a:rPr lang="en-US" sz="1200" i="1" dirty="0">
                <a:solidFill>
                  <a:schemeClr val="accent5">
                    <a:lumMod val="50000"/>
                  </a:schemeClr>
                </a:solidFill>
                <a:latin typeface="Century Gothic" panose="020B0502020202020204" pitchFamily="34" charset="0"/>
              </a:rPr>
              <a:t>Effective/helping to advance culture of diversity/diversity to senior management</a:t>
            </a:r>
          </a:p>
        </p:txBody>
      </p:sp>
      <p:graphicFrame>
        <p:nvGraphicFramePr>
          <p:cNvPr id="9" name="Chart 8">
            <a:extLst>
              <a:ext uri="{FF2B5EF4-FFF2-40B4-BE49-F238E27FC236}">
                <a16:creationId xmlns:a16="http://schemas.microsoft.com/office/drawing/2014/main" id="{5488D6BB-0823-C313-9554-EF8D09643C0E}"/>
              </a:ext>
            </a:extLst>
          </p:cNvPr>
          <p:cNvGraphicFramePr/>
          <p:nvPr>
            <p:extLst>
              <p:ext uri="{D42A27DB-BD31-4B8C-83A1-F6EECF244321}">
                <p14:modId xmlns:p14="http://schemas.microsoft.com/office/powerpoint/2010/main" val="2614402197"/>
              </p:ext>
            </p:extLst>
          </p:nvPr>
        </p:nvGraphicFramePr>
        <p:xfrm>
          <a:off x="5129965" y="2113888"/>
          <a:ext cx="2377440" cy="237744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6E6AA5F0-3F59-A654-806A-636F35EF8387}"/>
              </a:ext>
            </a:extLst>
          </p:cNvPr>
          <p:cNvSpPr txBox="1"/>
          <p:nvPr/>
        </p:nvSpPr>
        <p:spPr>
          <a:xfrm>
            <a:off x="6033521" y="4345063"/>
            <a:ext cx="2031525" cy="830997"/>
          </a:xfrm>
          <a:prstGeom prst="rect">
            <a:avLst/>
          </a:prstGeom>
          <a:noFill/>
        </p:spPr>
        <p:txBody>
          <a:bodyPr wrap="square" rtlCol="0">
            <a:spAutoFit/>
          </a:bodyPr>
          <a:lstStyle/>
          <a:p>
            <a:r>
              <a:rPr lang="en-US" sz="1200" i="1" dirty="0">
                <a:solidFill>
                  <a:schemeClr val="accent5">
                    <a:lumMod val="75000"/>
                  </a:schemeClr>
                </a:solidFill>
                <a:latin typeface="Century Gothic" panose="020B0502020202020204" pitchFamily="34" charset="0"/>
              </a:rPr>
              <a:t>A real attempt, but lacking action/change in senior management composition</a:t>
            </a:r>
          </a:p>
        </p:txBody>
      </p:sp>
      <p:sp>
        <p:nvSpPr>
          <p:cNvPr id="20" name="TextBox 19">
            <a:extLst>
              <a:ext uri="{FF2B5EF4-FFF2-40B4-BE49-F238E27FC236}">
                <a16:creationId xmlns:a16="http://schemas.microsoft.com/office/drawing/2014/main" id="{B1ADC6F0-8E36-72B4-52E1-CFD0C83BF56F}"/>
              </a:ext>
            </a:extLst>
          </p:cNvPr>
          <p:cNvSpPr txBox="1"/>
          <p:nvPr/>
        </p:nvSpPr>
        <p:spPr>
          <a:xfrm>
            <a:off x="5516754" y="1836558"/>
            <a:ext cx="1240319" cy="276999"/>
          </a:xfrm>
          <a:prstGeom prst="rect">
            <a:avLst/>
          </a:prstGeom>
          <a:noFill/>
        </p:spPr>
        <p:txBody>
          <a:bodyPr wrap="square" rtlCol="0">
            <a:spAutoFit/>
          </a:bodyPr>
          <a:lstStyle/>
          <a:p>
            <a:r>
              <a:rPr lang="en-US" sz="1200" i="1" dirty="0">
                <a:solidFill>
                  <a:schemeClr val="tx1">
                    <a:lumMod val="50000"/>
                    <a:lumOff val="50000"/>
                  </a:schemeClr>
                </a:solidFill>
                <a:latin typeface="Century Gothic" panose="020B0502020202020204" pitchFamily="34" charset="0"/>
              </a:rPr>
              <a:t>Non-existent</a:t>
            </a:r>
          </a:p>
        </p:txBody>
      </p:sp>
      <p:sp>
        <p:nvSpPr>
          <p:cNvPr id="30" name="TextBox 29">
            <a:extLst>
              <a:ext uri="{FF2B5EF4-FFF2-40B4-BE49-F238E27FC236}">
                <a16:creationId xmlns:a16="http://schemas.microsoft.com/office/drawing/2014/main" id="{7220D6A3-ACF3-8632-91EC-3094C0E6FF83}"/>
              </a:ext>
            </a:extLst>
          </p:cNvPr>
          <p:cNvSpPr txBox="1"/>
          <p:nvPr/>
        </p:nvSpPr>
        <p:spPr>
          <a:xfrm>
            <a:off x="4204152" y="4405930"/>
            <a:ext cx="1856405" cy="646331"/>
          </a:xfrm>
          <a:prstGeom prst="rect">
            <a:avLst/>
          </a:prstGeom>
          <a:noFill/>
        </p:spPr>
        <p:txBody>
          <a:bodyPr wrap="square" rtlCol="0">
            <a:spAutoFit/>
          </a:bodyPr>
          <a:lstStyle/>
          <a:p>
            <a:r>
              <a:rPr lang="en-US" b="1" i="1" dirty="0">
                <a:solidFill>
                  <a:schemeClr val="accent5">
                    <a:lumMod val="75000"/>
                  </a:schemeClr>
                </a:solidFill>
                <a:latin typeface="Times New Roman" panose="02020603050405020304" pitchFamily="18" charset="0"/>
                <a:cs typeface="Times New Roman" panose="02020603050405020304" pitchFamily="18" charset="0"/>
              </a:rPr>
              <a:t>How does your company rate?</a:t>
            </a:r>
          </a:p>
        </p:txBody>
      </p:sp>
      <p:sp>
        <p:nvSpPr>
          <p:cNvPr id="31" name="Arc 30">
            <a:extLst>
              <a:ext uri="{FF2B5EF4-FFF2-40B4-BE49-F238E27FC236}">
                <a16:creationId xmlns:a16="http://schemas.microsoft.com/office/drawing/2014/main" id="{E0F1AF5E-CB3B-2437-F923-86C4CE26922F}"/>
              </a:ext>
            </a:extLst>
          </p:cNvPr>
          <p:cNvSpPr/>
          <p:nvPr/>
        </p:nvSpPr>
        <p:spPr>
          <a:xfrm>
            <a:off x="5308792" y="2267551"/>
            <a:ext cx="2031530" cy="2031530"/>
          </a:xfrm>
          <a:prstGeom prst="arc">
            <a:avLst>
              <a:gd name="adj1" fmla="val 19674310"/>
              <a:gd name="adj2" fmla="val 15615037"/>
            </a:avLst>
          </a:prstGeom>
          <a:ln w="9525">
            <a:solidFill>
              <a:schemeClr val="accent5"/>
            </a:solidFill>
            <a:headEnd type="stealth" w="lg" len="lg"/>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6732C0D0-0557-E39B-3B18-C4C90919D847}"/>
              </a:ext>
            </a:extLst>
          </p:cNvPr>
          <p:cNvSpPr txBox="1"/>
          <p:nvPr/>
        </p:nvSpPr>
        <p:spPr>
          <a:xfrm>
            <a:off x="3877070" y="2267551"/>
            <a:ext cx="1538754" cy="646331"/>
          </a:xfrm>
          <a:prstGeom prst="rect">
            <a:avLst/>
          </a:prstGeom>
          <a:noFill/>
        </p:spPr>
        <p:txBody>
          <a:bodyPr wrap="square" rtlCol="0">
            <a:spAutoFit/>
          </a:bodyPr>
          <a:lstStyle/>
          <a:p>
            <a:pPr algn="r"/>
            <a:r>
              <a:rPr lang="en-US" sz="1200" i="1" dirty="0">
                <a:solidFill>
                  <a:schemeClr val="bg1">
                    <a:lumMod val="50000"/>
                  </a:schemeClr>
                </a:solidFill>
                <a:latin typeface="Century Gothic" panose="020B0502020202020204" pitchFamily="34" charset="0"/>
              </a:rPr>
              <a:t>Communication &amp; training only/ no real actions</a:t>
            </a:r>
          </a:p>
        </p:txBody>
      </p:sp>
      <p:sp>
        <p:nvSpPr>
          <p:cNvPr id="46" name="TextBox 45">
            <a:extLst>
              <a:ext uri="{FF2B5EF4-FFF2-40B4-BE49-F238E27FC236}">
                <a16:creationId xmlns:a16="http://schemas.microsoft.com/office/drawing/2014/main" id="{DD5F2A46-2674-336C-4BEF-8714CBEEACF3}"/>
              </a:ext>
            </a:extLst>
          </p:cNvPr>
          <p:cNvSpPr txBox="1"/>
          <p:nvPr/>
        </p:nvSpPr>
        <p:spPr>
          <a:xfrm>
            <a:off x="4080373" y="1338438"/>
            <a:ext cx="4320678" cy="584775"/>
          </a:xfrm>
          <a:prstGeom prst="rect">
            <a:avLst/>
          </a:prstGeom>
          <a:noFill/>
        </p:spPr>
        <p:txBody>
          <a:bodyPr wrap="square" rtlCol="0">
            <a:spAutoFit/>
          </a:bodyPr>
          <a:lstStyle/>
          <a:p>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HR professionals in Eastern Canada rate their DEI plans:</a:t>
            </a:r>
          </a:p>
        </p:txBody>
      </p:sp>
      <p:sp>
        <p:nvSpPr>
          <p:cNvPr id="47" name="Oval 46">
            <a:extLst>
              <a:ext uri="{FF2B5EF4-FFF2-40B4-BE49-F238E27FC236}">
                <a16:creationId xmlns:a16="http://schemas.microsoft.com/office/drawing/2014/main" id="{1C405B78-406A-C4DD-E77A-275C053A8CBD}"/>
              </a:ext>
            </a:extLst>
          </p:cNvPr>
          <p:cNvSpPr/>
          <p:nvPr/>
        </p:nvSpPr>
        <p:spPr>
          <a:xfrm>
            <a:off x="5457581" y="2649664"/>
            <a:ext cx="75846" cy="75846"/>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CC27177-A55F-EC99-669A-03D0681C1879}"/>
              </a:ext>
            </a:extLst>
          </p:cNvPr>
          <p:cNvSpPr/>
          <p:nvPr/>
        </p:nvSpPr>
        <p:spPr>
          <a:xfrm>
            <a:off x="5992446" y="4218102"/>
            <a:ext cx="75846" cy="75846"/>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63E9FA0-8285-AAF1-84B6-A029B39BE560}"/>
              </a:ext>
            </a:extLst>
          </p:cNvPr>
          <p:cNvSpPr/>
          <p:nvPr/>
        </p:nvSpPr>
        <p:spPr>
          <a:xfrm>
            <a:off x="7105116" y="2673806"/>
            <a:ext cx="75846" cy="75846"/>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1DFBF94-E809-BD81-FCAB-C517AD0052E1}"/>
              </a:ext>
            </a:extLst>
          </p:cNvPr>
          <p:cNvSpPr/>
          <p:nvPr/>
        </p:nvSpPr>
        <p:spPr>
          <a:xfrm>
            <a:off x="6110001" y="2245587"/>
            <a:ext cx="75846" cy="75846"/>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71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ROLE OF LEADERSHIP:</a:t>
            </a:r>
            <a:b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r>
              <a:rPr kumimoji="0" lang="en-US" sz="2400" b="1" i="0" u="none" strike="noStrike" kern="1200" cap="none" spc="0" normalizeH="0" baseline="0" noProof="0" dirty="0">
                <a:ln>
                  <a:noFill/>
                </a:ln>
                <a:solidFill>
                  <a:schemeClr val="bg1">
                    <a:lumMod val="65000"/>
                  </a:schemeClr>
                </a:solidFill>
                <a:effectLst/>
                <a:uLnTx/>
                <a:uFillTx/>
                <a:latin typeface="Century Gothic" panose="020B0502020202020204" pitchFamily="34" charset="0"/>
                <a:ea typeface="+mj-ea"/>
                <a:cs typeface="+mj-cs"/>
              </a:rPr>
              <a:t>Accountability</a:t>
            </a:r>
            <a:endParaRPr lang="en-CA" dirty="0">
              <a:solidFill>
                <a:schemeClr val="bg1">
                  <a:lumMod val="6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403255" y="1451936"/>
            <a:ext cx="3336071" cy="1672958"/>
          </a:xfrm>
          <a:prstGeom prst="rect">
            <a:avLst/>
          </a:prstGeom>
          <a:noFill/>
        </p:spPr>
        <p:txBody>
          <a:bodyPr wrap="square" rtlCol="0">
            <a:spAutoFit/>
          </a:bodyPr>
          <a:lstStyle/>
          <a:p>
            <a:pPr algn="ctr">
              <a:lnSpc>
                <a:spcPct val="110000"/>
              </a:lnSpc>
              <a:spcAft>
                <a:spcPts val="3000"/>
              </a:spcAft>
            </a:pP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Who is </a:t>
            </a:r>
            <a:r>
              <a:rPr lang="en-US" sz="3200" b="1" i="1" dirty="0">
                <a:solidFill>
                  <a:schemeClr val="accent5"/>
                </a:solidFill>
                <a:latin typeface="Century Gothic" panose="020B0502020202020204" pitchFamily="34" charset="0"/>
                <a:ea typeface="Cambria" panose="02040503050406030204" pitchFamily="18" charset="0"/>
                <a:cs typeface="Times New Roman" panose="02020603050405020304" pitchFamily="18" charset="0"/>
              </a:rPr>
              <a:t>ACCOUNTABLE </a:t>
            </a: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for DEI? </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4" name="TextBox 3">
            <a:extLst>
              <a:ext uri="{FF2B5EF4-FFF2-40B4-BE49-F238E27FC236}">
                <a16:creationId xmlns:a16="http://schemas.microsoft.com/office/drawing/2014/main" id="{ABC811C5-666A-0CC6-A3F5-21C9EE3279FF}"/>
              </a:ext>
            </a:extLst>
          </p:cNvPr>
          <p:cNvSpPr txBox="1"/>
          <p:nvPr/>
        </p:nvSpPr>
        <p:spPr>
          <a:xfrm>
            <a:off x="5399076" y="1957592"/>
            <a:ext cx="3341668" cy="923330"/>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 Senior Leadership (Including Chief Diversity Officer or equivalent)</a:t>
            </a:r>
          </a:p>
        </p:txBody>
      </p:sp>
      <p:grpSp>
        <p:nvGrpSpPr>
          <p:cNvPr id="44" name="Group 43">
            <a:extLst>
              <a:ext uri="{FF2B5EF4-FFF2-40B4-BE49-F238E27FC236}">
                <a16:creationId xmlns:a16="http://schemas.microsoft.com/office/drawing/2014/main" id="{A264F9F9-6E27-3580-10B0-CA04A0934DE9}"/>
              </a:ext>
            </a:extLst>
          </p:cNvPr>
          <p:cNvGrpSpPr/>
          <p:nvPr/>
        </p:nvGrpSpPr>
        <p:grpSpPr>
          <a:xfrm>
            <a:off x="4163642" y="1961723"/>
            <a:ext cx="1377700" cy="886508"/>
            <a:chOff x="3998184" y="1606341"/>
            <a:chExt cx="1377700" cy="886508"/>
          </a:xfrm>
        </p:grpSpPr>
        <p:sp>
          <p:nvSpPr>
            <p:cNvPr id="6" name="Oval 5">
              <a:extLst>
                <a:ext uri="{FF2B5EF4-FFF2-40B4-BE49-F238E27FC236}">
                  <a16:creationId xmlns:a16="http://schemas.microsoft.com/office/drawing/2014/main" id="{9459AF51-945C-EE87-26CF-8CECCDEAF631}"/>
                </a:ext>
              </a:extLst>
            </p:cNvPr>
            <p:cNvSpPr/>
            <p:nvPr/>
          </p:nvSpPr>
          <p:spPr>
            <a:xfrm>
              <a:off x="4257252" y="1606341"/>
              <a:ext cx="886508" cy="88650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270E2DE-105E-D45E-11DA-0B921B1D985B}"/>
                </a:ext>
              </a:extLst>
            </p:cNvPr>
            <p:cNvSpPr txBox="1"/>
            <p:nvPr/>
          </p:nvSpPr>
          <p:spPr>
            <a:xfrm>
              <a:off x="3998184" y="1774210"/>
              <a:ext cx="1377700" cy="584775"/>
            </a:xfrm>
            <a:prstGeom prst="rect">
              <a:avLst/>
            </a:prstGeom>
            <a:noFill/>
          </p:spPr>
          <p:txBody>
            <a:bodyPr wrap="square" rtlCol="0">
              <a:spAutoFit/>
            </a:bodyPr>
            <a:lstStyle/>
            <a:p>
              <a:pPr algn="ctr"/>
              <a:r>
                <a:rPr lang="en-US" sz="3200" b="1" dirty="0">
                  <a:solidFill>
                    <a:schemeClr val="bg1"/>
                  </a:solidFill>
                </a:rPr>
                <a:t>90%</a:t>
              </a:r>
            </a:p>
          </p:txBody>
        </p:sp>
      </p:grpSp>
      <p:grpSp>
        <p:nvGrpSpPr>
          <p:cNvPr id="43" name="Group 42">
            <a:extLst>
              <a:ext uri="{FF2B5EF4-FFF2-40B4-BE49-F238E27FC236}">
                <a16:creationId xmlns:a16="http://schemas.microsoft.com/office/drawing/2014/main" id="{4201BAC3-E9FD-43F4-30F9-C1DECAABD296}"/>
              </a:ext>
            </a:extLst>
          </p:cNvPr>
          <p:cNvGrpSpPr/>
          <p:nvPr/>
        </p:nvGrpSpPr>
        <p:grpSpPr>
          <a:xfrm>
            <a:off x="4163642" y="3032497"/>
            <a:ext cx="1377700" cy="886508"/>
            <a:chOff x="4011656" y="2729563"/>
            <a:chExt cx="1377700" cy="886508"/>
          </a:xfrm>
        </p:grpSpPr>
        <p:sp>
          <p:nvSpPr>
            <p:cNvPr id="7" name="Oval 6">
              <a:extLst>
                <a:ext uri="{FF2B5EF4-FFF2-40B4-BE49-F238E27FC236}">
                  <a16:creationId xmlns:a16="http://schemas.microsoft.com/office/drawing/2014/main" id="{A4C2242F-AD2F-CBAE-3E2B-E8213D1F4067}"/>
                </a:ext>
              </a:extLst>
            </p:cNvPr>
            <p:cNvSpPr/>
            <p:nvPr/>
          </p:nvSpPr>
          <p:spPr>
            <a:xfrm>
              <a:off x="4243780" y="2729563"/>
              <a:ext cx="886508" cy="88650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70DB6E-372E-A09E-0C7D-6CECBB7BD901}"/>
                </a:ext>
              </a:extLst>
            </p:cNvPr>
            <p:cNvSpPr txBox="1"/>
            <p:nvPr/>
          </p:nvSpPr>
          <p:spPr>
            <a:xfrm>
              <a:off x="4011656" y="2890367"/>
              <a:ext cx="1377700" cy="584775"/>
            </a:xfrm>
            <a:prstGeom prst="rect">
              <a:avLst/>
            </a:prstGeom>
            <a:noFill/>
          </p:spPr>
          <p:txBody>
            <a:bodyPr wrap="square" rtlCol="0">
              <a:spAutoFit/>
            </a:bodyPr>
            <a:lstStyle/>
            <a:p>
              <a:pPr algn="ctr"/>
              <a:r>
                <a:rPr lang="en-US" sz="3200" b="1" dirty="0">
                  <a:solidFill>
                    <a:schemeClr val="bg1"/>
                  </a:solidFill>
                </a:rPr>
                <a:t>66%</a:t>
              </a:r>
            </a:p>
          </p:txBody>
        </p:sp>
      </p:grpSp>
      <p:grpSp>
        <p:nvGrpSpPr>
          <p:cNvPr id="42" name="Group 41">
            <a:extLst>
              <a:ext uri="{FF2B5EF4-FFF2-40B4-BE49-F238E27FC236}">
                <a16:creationId xmlns:a16="http://schemas.microsoft.com/office/drawing/2014/main" id="{C42BB3E5-CCB6-344E-EBE5-D59F43C202DA}"/>
              </a:ext>
            </a:extLst>
          </p:cNvPr>
          <p:cNvGrpSpPr/>
          <p:nvPr/>
        </p:nvGrpSpPr>
        <p:grpSpPr>
          <a:xfrm>
            <a:off x="4163642" y="4103270"/>
            <a:ext cx="1377700" cy="886508"/>
            <a:chOff x="4011656" y="4039770"/>
            <a:chExt cx="1377700" cy="886508"/>
          </a:xfrm>
        </p:grpSpPr>
        <p:sp>
          <p:nvSpPr>
            <p:cNvPr id="10" name="Oval 9">
              <a:extLst>
                <a:ext uri="{FF2B5EF4-FFF2-40B4-BE49-F238E27FC236}">
                  <a16:creationId xmlns:a16="http://schemas.microsoft.com/office/drawing/2014/main" id="{A378D699-1073-0322-FDC6-DA19AAC887C8}"/>
                </a:ext>
              </a:extLst>
            </p:cNvPr>
            <p:cNvSpPr/>
            <p:nvPr/>
          </p:nvSpPr>
          <p:spPr>
            <a:xfrm>
              <a:off x="4267273" y="4039770"/>
              <a:ext cx="886508" cy="88650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E2F35B-16FC-04E5-0BDE-16EB31E2DB33}"/>
                </a:ext>
              </a:extLst>
            </p:cNvPr>
            <p:cNvSpPr txBox="1"/>
            <p:nvPr/>
          </p:nvSpPr>
          <p:spPr>
            <a:xfrm>
              <a:off x="4011656" y="4174382"/>
              <a:ext cx="1377700" cy="584775"/>
            </a:xfrm>
            <a:prstGeom prst="rect">
              <a:avLst/>
            </a:prstGeom>
            <a:noFill/>
          </p:spPr>
          <p:txBody>
            <a:bodyPr wrap="square" rtlCol="0">
              <a:spAutoFit/>
            </a:bodyPr>
            <a:lstStyle/>
            <a:p>
              <a:pPr algn="ctr"/>
              <a:r>
                <a:rPr lang="en-US" sz="3200" b="1" dirty="0">
                  <a:solidFill>
                    <a:schemeClr val="bg1"/>
                  </a:solidFill>
                </a:rPr>
                <a:t>59%</a:t>
              </a:r>
            </a:p>
          </p:txBody>
        </p:sp>
      </p:grpSp>
      <p:sp>
        <p:nvSpPr>
          <p:cNvPr id="23" name="TextBox 22">
            <a:extLst>
              <a:ext uri="{FF2B5EF4-FFF2-40B4-BE49-F238E27FC236}">
                <a16:creationId xmlns:a16="http://schemas.microsoft.com/office/drawing/2014/main" id="{DBBB21D5-B33A-F288-D6F5-3687DCDC2EFA}"/>
              </a:ext>
            </a:extLst>
          </p:cNvPr>
          <p:cNvSpPr txBox="1"/>
          <p:nvPr/>
        </p:nvSpPr>
        <p:spPr>
          <a:xfrm>
            <a:off x="5399076" y="4340068"/>
            <a:ext cx="3404446" cy="369332"/>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 Employees/staff</a:t>
            </a:r>
            <a:endParaRPr lang="en-US" sz="1100" i="1" dirty="0">
              <a:solidFill>
                <a:schemeClr val="tx1">
                  <a:lumMod val="50000"/>
                  <a:lumOff val="50000"/>
                </a:schemeClr>
              </a:solidFill>
              <a:latin typeface="Century Gothic" panose="020B0502020202020204" pitchFamily="34" charset="0"/>
            </a:endParaRPr>
          </a:p>
        </p:txBody>
      </p:sp>
      <p:sp>
        <p:nvSpPr>
          <p:cNvPr id="25" name="TextBox 24">
            <a:extLst>
              <a:ext uri="{FF2B5EF4-FFF2-40B4-BE49-F238E27FC236}">
                <a16:creationId xmlns:a16="http://schemas.microsoft.com/office/drawing/2014/main" id="{CEBA4069-C8B8-5764-EB8C-9ECE946BCA6F}"/>
              </a:ext>
            </a:extLst>
          </p:cNvPr>
          <p:cNvSpPr txBox="1"/>
          <p:nvPr/>
        </p:nvSpPr>
        <p:spPr>
          <a:xfrm>
            <a:off x="5399076" y="3349097"/>
            <a:ext cx="3267062" cy="369332"/>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 HR department overall</a:t>
            </a:r>
          </a:p>
        </p:txBody>
      </p:sp>
      <p:sp>
        <p:nvSpPr>
          <p:cNvPr id="28" name="TextBox 27">
            <a:extLst>
              <a:ext uri="{FF2B5EF4-FFF2-40B4-BE49-F238E27FC236}">
                <a16:creationId xmlns:a16="http://schemas.microsoft.com/office/drawing/2014/main" id="{5CBCBDB2-BF22-C81D-9F87-F46E5FF7DC60}"/>
              </a:ext>
            </a:extLst>
          </p:cNvPr>
          <p:cNvSpPr txBox="1"/>
          <p:nvPr/>
        </p:nvSpPr>
        <p:spPr>
          <a:xfrm>
            <a:off x="1267957" y="5357812"/>
            <a:ext cx="6986218" cy="923330"/>
          </a:xfrm>
          <a:prstGeom prst="rect">
            <a:avLst/>
          </a:prstGeom>
          <a:noFill/>
        </p:spPr>
        <p:txBody>
          <a:bodyPr wrap="square">
            <a:spAutoFit/>
          </a:bodyPr>
          <a:lstStyle/>
          <a:p>
            <a:pPr>
              <a:spcAft>
                <a:spcPts val="600"/>
              </a:spcAft>
            </a:pPr>
            <a:r>
              <a:rPr lang="en-US" b="1"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The buck stops here</a:t>
            </a:r>
            <a:r>
              <a:rPr lang="en-US"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 senior leadership plays a key role in enacting DEI plans, but many HR professionals believe accountability extends to all company employees</a:t>
            </a:r>
            <a:endPar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5303C16-7E4D-B034-62F1-8B3047EFDB91}"/>
              </a:ext>
            </a:extLst>
          </p:cNvPr>
          <p:cNvGrpSpPr/>
          <p:nvPr/>
        </p:nvGrpSpPr>
        <p:grpSpPr>
          <a:xfrm>
            <a:off x="658762" y="5537285"/>
            <a:ext cx="582909" cy="582909"/>
            <a:chOff x="4946727" y="5010714"/>
            <a:chExt cx="582909" cy="582909"/>
          </a:xfrm>
        </p:grpSpPr>
        <p:sp>
          <p:nvSpPr>
            <p:cNvPr id="62" name="Oval 61">
              <a:extLst>
                <a:ext uri="{FF2B5EF4-FFF2-40B4-BE49-F238E27FC236}">
                  <a16:creationId xmlns:a16="http://schemas.microsoft.com/office/drawing/2014/main" id="{803F7C06-DAAB-D098-464F-D9144471E4E7}"/>
                </a:ext>
              </a:extLst>
            </p:cNvPr>
            <p:cNvSpPr/>
            <p:nvPr/>
          </p:nvSpPr>
          <p:spPr>
            <a:xfrm>
              <a:off x="4946727" y="5010714"/>
              <a:ext cx="582909" cy="582909"/>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8255067-6F05-090A-3F2A-3B3557D44566}"/>
                </a:ext>
              </a:extLst>
            </p:cNvPr>
            <p:cNvGrpSpPr/>
            <p:nvPr/>
          </p:nvGrpSpPr>
          <p:grpSpPr>
            <a:xfrm>
              <a:off x="5078518" y="5068052"/>
              <a:ext cx="337049" cy="443871"/>
              <a:chOff x="2013799" y="4973638"/>
              <a:chExt cx="784272" cy="1032833"/>
            </a:xfrm>
          </p:grpSpPr>
          <p:sp>
            <p:nvSpPr>
              <p:cNvPr id="33" name="Freeform: Shape 32">
                <a:extLst>
                  <a:ext uri="{FF2B5EF4-FFF2-40B4-BE49-F238E27FC236}">
                    <a16:creationId xmlns:a16="http://schemas.microsoft.com/office/drawing/2014/main" id="{66D3E01C-2DAD-AF31-D6D9-CC1A636861A1}"/>
                  </a:ext>
                </a:extLst>
              </p:cNvPr>
              <p:cNvSpPr/>
              <p:nvPr/>
            </p:nvSpPr>
            <p:spPr>
              <a:xfrm flipV="1">
                <a:off x="2161687" y="5197334"/>
                <a:ext cx="476250" cy="666143"/>
              </a:xfrm>
              <a:custGeom>
                <a:avLst/>
                <a:gdLst>
                  <a:gd name="connsiteX0" fmla="*/ 238125 w 476250"/>
                  <a:gd name="connsiteY0" fmla="*/ 666143 h 666143"/>
                  <a:gd name="connsiteX1" fmla="*/ 476250 w 476250"/>
                  <a:gd name="connsiteY1" fmla="*/ 428018 h 666143"/>
                  <a:gd name="connsiteX2" fmla="*/ 423336 w 476250"/>
                  <a:gd name="connsiteY2" fmla="*/ 294315 h 666143"/>
                  <a:gd name="connsiteX3" fmla="*/ 421294 w 476250"/>
                  <a:gd name="connsiteY3" fmla="*/ 292200 h 666143"/>
                  <a:gd name="connsiteX4" fmla="*/ 382373 w 476250"/>
                  <a:gd name="connsiteY4" fmla="*/ 232185 h 666143"/>
                  <a:gd name="connsiteX5" fmla="*/ 315446 w 476250"/>
                  <a:gd name="connsiteY5" fmla="*/ 0 h 666143"/>
                  <a:gd name="connsiteX6" fmla="*/ 160804 w 476250"/>
                  <a:gd name="connsiteY6" fmla="*/ 0 h 666143"/>
                  <a:gd name="connsiteX7" fmla="*/ 89630 w 476250"/>
                  <a:gd name="connsiteY7" fmla="*/ 230399 h 666143"/>
                  <a:gd name="connsiteX8" fmla="*/ 56990 w 476250"/>
                  <a:gd name="connsiteY8" fmla="*/ 285041 h 666143"/>
                  <a:gd name="connsiteX9" fmla="*/ 47364 w 476250"/>
                  <a:gd name="connsiteY9" fmla="*/ 295585 h 666143"/>
                  <a:gd name="connsiteX10" fmla="*/ 0 w 476250"/>
                  <a:gd name="connsiteY10" fmla="*/ 428018 h 666143"/>
                  <a:gd name="connsiteX11" fmla="*/ 238125 w 476250"/>
                  <a:gd name="connsiteY11" fmla="*/ 666143 h 6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666143">
                    <a:moveTo>
                      <a:pt x="238125" y="666143"/>
                    </a:moveTo>
                    <a:cubicBezTo>
                      <a:pt x="369638" y="666143"/>
                      <a:pt x="476250" y="559531"/>
                      <a:pt x="476250" y="428018"/>
                    </a:cubicBezTo>
                    <a:cubicBezTo>
                      <a:pt x="476250" y="378701"/>
                      <a:pt x="454726" y="332584"/>
                      <a:pt x="423336" y="294315"/>
                    </a:cubicBezTo>
                    <a:lnTo>
                      <a:pt x="421294" y="292200"/>
                    </a:lnTo>
                    <a:lnTo>
                      <a:pt x="382373" y="232185"/>
                    </a:lnTo>
                    <a:cubicBezTo>
                      <a:pt x="354969" y="185151"/>
                      <a:pt x="330112" y="122937"/>
                      <a:pt x="315446" y="0"/>
                    </a:cubicBezTo>
                    <a:lnTo>
                      <a:pt x="160804" y="0"/>
                    </a:lnTo>
                    <a:cubicBezTo>
                      <a:pt x="140476" y="120555"/>
                      <a:pt x="115619" y="182770"/>
                      <a:pt x="89630" y="230399"/>
                    </a:cubicBezTo>
                    <a:lnTo>
                      <a:pt x="56990" y="285041"/>
                    </a:lnTo>
                    <a:lnTo>
                      <a:pt x="47364" y="295585"/>
                    </a:lnTo>
                    <a:cubicBezTo>
                      <a:pt x="18563" y="333261"/>
                      <a:pt x="0" y="378701"/>
                      <a:pt x="0" y="428018"/>
                    </a:cubicBezTo>
                    <a:cubicBezTo>
                      <a:pt x="0" y="559531"/>
                      <a:pt x="106612" y="666143"/>
                      <a:pt x="238125" y="666143"/>
                    </a:cubicBezTo>
                    <a:close/>
                  </a:path>
                </a:pathLst>
              </a:custGeom>
              <a:solidFill>
                <a:schemeClr val="bg1"/>
              </a:solidFill>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4" name="Rectangle: Rounded Corners 33">
                <a:extLst>
                  <a:ext uri="{FF2B5EF4-FFF2-40B4-BE49-F238E27FC236}">
                    <a16:creationId xmlns:a16="http://schemas.microsoft.com/office/drawing/2014/main" id="{BAD43D84-D163-DBE1-EE42-D889761497D9}"/>
                  </a:ext>
                </a:extLst>
              </p:cNvPr>
              <p:cNvSpPr/>
              <p:nvPr/>
            </p:nvSpPr>
            <p:spPr>
              <a:xfrm flipV="1">
                <a:off x="2308372" y="5813114"/>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559A24D-78E6-847D-2AA6-A8E9A1CAAC5B}"/>
                  </a:ext>
                </a:extLst>
              </p:cNvPr>
              <p:cNvSpPr/>
              <p:nvPr/>
            </p:nvSpPr>
            <p:spPr>
              <a:xfrm flipV="1">
                <a:off x="2308372" y="5861945"/>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FC22371-B603-E27A-A928-D4835A5BCA38}"/>
                  </a:ext>
                </a:extLst>
              </p:cNvPr>
              <p:cNvSpPr/>
              <p:nvPr/>
            </p:nvSpPr>
            <p:spPr>
              <a:xfrm flipV="1">
                <a:off x="2308372" y="5912652"/>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75CCB666-4466-E20C-B917-5986A1C83893}"/>
                  </a:ext>
                </a:extLst>
              </p:cNvPr>
              <p:cNvSpPr/>
              <p:nvPr/>
            </p:nvSpPr>
            <p:spPr>
              <a:xfrm>
                <a:off x="2332054" y="5960752"/>
                <a:ext cx="135516" cy="45719"/>
              </a:xfrm>
              <a:prstGeom prst="round2SameRect">
                <a:avLst>
                  <a:gd name="adj1" fmla="val 0"/>
                  <a:gd name="adj2"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568BCEFD-7147-E68E-CAC0-668DFF32C1BC}"/>
                  </a:ext>
                </a:extLst>
              </p:cNvPr>
              <p:cNvCxnSpPr>
                <a:cxnSpLocks/>
              </p:cNvCxnSpPr>
              <p:nvPr/>
            </p:nvCxnSpPr>
            <p:spPr>
              <a:xfrm flipV="1">
                <a:off x="2399563" y="497363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E87E3A-AD1E-F283-BC7E-4C3092BDA9D2}"/>
                  </a:ext>
                </a:extLst>
              </p:cNvPr>
              <p:cNvCxnSpPr>
                <a:cxnSpLocks/>
              </p:cNvCxnSpPr>
              <p:nvPr/>
            </p:nvCxnSpPr>
            <p:spPr>
              <a:xfrm rot="1800000" flipV="1">
                <a:off x="2581299" y="50335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116CA0C-CCD7-D334-0D7E-370BEB6A9E6A}"/>
                  </a:ext>
                </a:extLst>
              </p:cNvPr>
              <p:cNvCxnSpPr>
                <a:cxnSpLocks/>
              </p:cNvCxnSpPr>
              <p:nvPr/>
            </p:nvCxnSpPr>
            <p:spPr>
              <a:xfrm rot="3600000" flipV="1">
                <a:off x="2726163" y="51317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219D1AD-5699-EDE7-1BFC-773A87A6B96C}"/>
                  </a:ext>
                </a:extLst>
              </p:cNvPr>
              <p:cNvGrpSpPr/>
              <p:nvPr/>
            </p:nvGrpSpPr>
            <p:grpSpPr>
              <a:xfrm flipH="1">
                <a:off x="2013799" y="5015330"/>
                <a:ext cx="216772" cy="170139"/>
                <a:chOff x="2733699" y="5185948"/>
                <a:chExt cx="216772" cy="170139"/>
              </a:xfrm>
            </p:grpSpPr>
            <p:cxnSp>
              <p:nvCxnSpPr>
                <p:cNvPr id="58" name="Straight Connector 57">
                  <a:extLst>
                    <a:ext uri="{FF2B5EF4-FFF2-40B4-BE49-F238E27FC236}">
                      <a16:creationId xmlns:a16="http://schemas.microsoft.com/office/drawing/2014/main" id="{099F954A-A1D2-B23C-8D0B-F7787A0A1EAE}"/>
                    </a:ext>
                  </a:extLst>
                </p:cNvPr>
                <p:cNvCxnSpPr>
                  <a:cxnSpLocks/>
                </p:cNvCxnSpPr>
                <p:nvPr/>
              </p:nvCxnSpPr>
              <p:spPr>
                <a:xfrm rot="1800000" flipV="1">
                  <a:off x="2733699" y="51859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EDE9C39-E9BA-9372-23F7-6C932F4C82F1}"/>
                    </a:ext>
                  </a:extLst>
                </p:cNvPr>
                <p:cNvCxnSpPr>
                  <a:cxnSpLocks/>
                </p:cNvCxnSpPr>
                <p:nvPr/>
              </p:nvCxnSpPr>
              <p:spPr>
                <a:xfrm rot="3600000" flipV="1">
                  <a:off x="2878563" y="52841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grpSp>
      </p:grpSp>
      <p:cxnSp>
        <p:nvCxnSpPr>
          <p:cNvPr id="29" name="Straight Connector 28">
            <a:extLst>
              <a:ext uri="{FF2B5EF4-FFF2-40B4-BE49-F238E27FC236}">
                <a16:creationId xmlns:a16="http://schemas.microsoft.com/office/drawing/2014/main" id="{B0218C51-2A7F-6BFF-3E96-406B3F70C40B}"/>
              </a:ext>
            </a:extLst>
          </p:cNvPr>
          <p:cNvCxnSpPr>
            <a:cxnSpLocks/>
          </p:cNvCxnSpPr>
          <p:nvPr/>
        </p:nvCxnSpPr>
        <p:spPr>
          <a:xfrm>
            <a:off x="571500" y="5273826"/>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8A09AF2-DA17-5A26-BA8E-60A2069E6F71}"/>
              </a:ext>
            </a:extLst>
          </p:cNvPr>
          <p:cNvSpPr txBox="1"/>
          <p:nvPr/>
        </p:nvSpPr>
        <p:spPr>
          <a:xfrm>
            <a:off x="4500438" y="1258855"/>
            <a:ext cx="4002921" cy="584775"/>
          </a:xfrm>
          <a:prstGeom prst="rect">
            <a:avLst/>
          </a:prstGeom>
          <a:noFill/>
        </p:spPr>
        <p:txBody>
          <a:bodyPr wrap="square" rtlCol="0">
            <a:spAutoFit/>
          </a:bodyPr>
          <a:lstStyle/>
          <a:p>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HR professionals in Eastern Canada suggest the following are accountable for DEI:</a:t>
            </a:r>
          </a:p>
        </p:txBody>
      </p:sp>
      <p:cxnSp>
        <p:nvCxnSpPr>
          <p:cNvPr id="45" name="Straight Connector 44">
            <a:extLst>
              <a:ext uri="{FF2B5EF4-FFF2-40B4-BE49-F238E27FC236}">
                <a16:creationId xmlns:a16="http://schemas.microsoft.com/office/drawing/2014/main" id="{BFDADBF4-2EF5-1B37-3741-F09A9A995918}"/>
              </a:ext>
            </a:extLst>
          </p:cNvPr>
          <p:cNvCxnSpPr>
            <a:cxnSpLocks/>
          </p:cNvCxnSpPr>
          <p:nvPr/>
        </p:nvCxnSpPr>
        <p:spPr>
          <a:xfrm>
            <a:off x="571500" y="6346812"/>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61A364B-292E-BCD1-1331-6B8B76F3CCA2}"/>
              </a:ext>
            </a:extLst>
          </p:cNvPr>
          <p:cNvCxnSpPr>
            <a:cxnSpLocks/>
          </p:cNvCxnSpPr>
          <p:nvPr/>
        </p:nvCxnSpPr>
        <p:spPr>
          <a:xfrm>
            <a:off x="3998926" y="1679642"/>
            <a:ext cx="0" cy="32466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402A08-776B-908D-B0D0-1C7634F112DD}"/>
              </a:ext>
            </a:extLst>
          </p:cNvPr>
          <p:cNvSpPr txBox="1"/>
          <p:nvPr/>
        </p:nvSpPr>
        <p:spPr>
          <a:xfrm>
            <a:off x="260133" y="6435075"/>
            <a:ext cx="5635842" cy="369332"/>
          </a:xfrm>
          <a:prstGeom prst="rect">
            <a:avLst/>
          </a:prstGeom>
          <a:noFill/>
        </p:spPr>
        <p:txBody>
          <a:bodyPr wrap="square" rtlCol="0">
            <a:spAutoFit/>
          </a:bodyPr>
          <a:lstStyle/>
          <a:p>
            <a:r>
              <a:rPr lang="en-US" sz="900" dirty="0">
                <a:solidFill>
                  <a:schemeClr val="tx1">
                    <a:lumMod val="50000"/>
                    <a:lumOff val="50000"/>
                  </a:schemeClr>
                </a:solidFill>
              </a:rPr>
              <a:t>8. Thinking about your organization’s diversity equity and inclusion plans, who do you see as accountable for them being enacted in a meaningful way?</a:t>
            </a:r>
          </a:p>
        </p:txBody>
      </p:sp>
      <p:sp>
        <p:nvSpPr>
          <p:cNvPr id="2" name="TextBox 1">
            <a:extLst>
              <a:ext uri="{FF2B5EF4-FFF2-40B4-BE49-F238E27FC236}">
                <a16:creationId xmlns:a16="http://schemas.microsoft.com/office/drawing/2014/main" id="{143152A0-59D0-8B66-55DC-523C7002BB88}"/>
              </a:ext>
            </a:extLst>
          </p:cNvPr>
          <p:cNvSpPr txBox="1"/>
          <p:nvPr/>
        </p:nvSpPr>
        <p:spPr>
          <a:xfrm>
            <a:off x="496214" y="3291733"/>
            <a:ext cx="3385910" cy="1725344"/>
          </a:xfrm>
          <a:prstGeom prst="rect">
            <a:avLst/>
          </a:prstGeom>
          <a:noFill/>
        </p:spPr>
        <p:txBody>
          <a:bodyPr wrap="square" rtlCol="0">
            <a:spAutoFit/>
          </a:bodyPr>
          <a:lstStyle/>
          <a:p>
            <a:pPr algn="ctr">
              <a:lnSpc>
                <a:spcPct val="120000"/>
              </a:lnSpc>
            </a:pPr>
            <a:r>
              <a:rPr lang="en-US" dirty="0">
                <a:solidFill>
                  <a:schemeClr val="tx1">
                    <a:lumMod val="50000"/>
                    <a:lumOff val="50000"/>
                  </a:schemeClr>
                </a:solidFill>
                <a:latin typeface="Times New Roman" panose="02020603050405020304" pitchFamily="18" charset="0"/>
                <a:cs typeface="Times New Roman" panose="02020603050405020304" pitchFamily="18" charset="0"/>
              </a:rPr>
              <a:t>While most HR professionals say senior leadership is ultimately responsible for DEI, many also see their own department, and other employees, as playing a key role</a:t>
            </a:r>
          </a:p>
        </p:txBody>
      </p:sp>
    </p:spTree>
    <p:extLst>
      <p:ext uri="{BB962C8B-B14F-4D97-AF65-F5344CB8AC3E}">
        <p14:creationId xmlns:p14="http://schemas.microsoft.com/office/powerpoint/2010/main" val="403682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RETENTION</a:t>
            </a: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a:t>
            </a:r>
            <a:b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r>
              <a:rPr kumimoji="0" lang="en-US" sz="2400" b="1" i="0" u="none" strike="noStrike" kern="1200" cap="none" spc="0" normalizeH="0" baseline="0" noProof="0" dirty="0">
                <a:ln>
                  <a:noFill/>
                </a:ln>
                <a:solidFill>
                  <a:schemeClr val="bg1">
                    <a:lumMod val="65000"/>
                  </a:schemeClr>
                </a:solidFill>
                <a:effectLst/>
                <a:uLnTx/>
                <a:uFillTx/>
                <a:latin typeface="Century Gothic" panose="020B0502020202020204" pitchFamily="34" charset="0"/>
                <a:ea typeface="+mj-ea"/>
                <a:cs typeface="+mj-cs"/>
              </a:rPr>
              <a:t>Retaining Talent</a:t>
            </a:r>
            <a:endParaRPr lang="en-CA" dirty="0">
              <a:solidFill>
                <a:schemeClr val="bg1">
                  <a:lumMod val="6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403255" y="1653958"/>
            <a:ext cx="3336071" cy="1131272"/>
          </a:xfrm>
          <a:prstGeom prst="rect">
            <a:avLst/>
          </a:prstGeom>
          <a:noFill/>
        </p:spPr>
        <p:txBody>
          <a:bodyPr wrap="square" rtlCol="0">
            <a:spAutoFit/>
          </a:bodyPr>
          <a:lstStyle/>
          <a:p>
            <a:pPr algn="ctr">
              <a:lnSpc>
                <a:spcPct val="110000"/>
              </a:lnSpc>
              <a:spcAft>
                <a:spcPts val="3000"/>
              </a:spcAft>
            </a:pP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The </a:t>
            </a:r>
            <a:r>
              <a:rPr lang="en-US" sz="3200" b="1" i="1" dirty="0">
                <a:solidFill>
                  <a:schemeClr val="accent6">
                    <a:lumMod val="75000"/>
                  </a:schemeClr>
                </a:solidFill>
                <a:latin typeface="Century Gothic" panose="020B0502020202020204" pitchFamily="34" charset="0"/>
                <a:ea typeface="Cambria" panose="02040503050406030204" pitchFamily="18" charset="0"/>
                <a:cs typeface="Times New Roman" panose="02020603050405020304" pitchFamily="18" charset="0"/>
              </a:rPr>
              <a:t>RIGHT WAY </a:t>
            </a: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to Retain Talent </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4" name="TextBox 3">
            <a:extLst>
              <a:ext uri="{FF2B5EF4-FFF2-40B4-BE49-F238E27FC236}">
                <a16:creationId xmlns:a16="http://schemas.microsoft.com/office/drawing/2014/main" id="{ABC811C5-666A-0CC6-A3F5-21C9EE3279FF}"/>
              </a:ext>
            </a:extLst>
          </p:cNvPr>
          <p:cNvSpPr txBox="1"/>
          <p:nvPr/>
        </p:nvSpPr>
        <p:spPr>
          <a:xfrm>
            <a:off x="5399076" y="2184815"/>
            <a:ext cx="3341668" cy="646331"/>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Celebrate cultural occasions</a:t>
            </a:r>
            <a:endParaRPr lang="en-US" sz="1100" i="1" dirty="0">
              <a:solidFill>
                <a:schemeClr val="tx1">
                  <a:lumMod val="50000"/>
                  <a:lumOff val="50000"/>
                </a:schemeClr>
              </a:solidFill>
              <a:latin typeface="Century Gothic" panose="020B0502020202020204" pitchFamily="34" charset="0"/>
            </a:endParaRPr>
          </a:p>
        </p:txBody>
      </p:sp>
      <p:grpSp>
        <p:nvGrpSpPr>
          <p:cNvPr id="44" name="Group 43">
            <a:extLst>
              <a:ext uri="{FF2B5EF4-FFF2-40B4-BE49-F238E27FC236}">
                <a16:creationId xmlns:a16="http://schemas.microsoft.com/office/drawing/2014/main" id="{A264F9F9-6E27-3580-10B0-CA04A0934DE9}"/>
              </a:ext>
            </a:extLst>
          </p:cNvPr>
          <p:cNvGrpSpPr/>
          <p:nvPr/>
        </p:nvGrpSpPr>
        <p:grpSpPr>
          <a:xfrm>
            <a:off x="4163642" y="2036154"/>
            <a:ext cx="1377700" cy="886508"/>
            <a:chOff x="3998184" y="1606341"/>
            <a:chExt cx="1377700" cy="886508"/>
          </a:xfrm>
        </p:grpSpPr>
        <p:sp>
          <p:nvSpPr>
            <p:cNvPr id="6" name="Oval 5">
              <a:extLst>
                <a:ext uri="{FF2B5EF4-FFF2-40B4-BE49-F238E27FC236}">
                  <a16:creationId xmlns:a16="http://schemas.microsoft.com/office/drawing/2014/main" id="{9459AF51-945C-EE87-26CF-8CECCDEAF631}"/>
                </a:ext>
              </a:extLst>
            </p:cNvPr>
            <p:cNvSpPr/>
            <p:nvPr/>
          </p:nvSpPr>
          <p:spPr>
            <a:xfrm>
              <a:off x="4257252" y="1606341"/>
              <a:ext cx="886508" cy="886508"/>
            </a:xfrm>
            <a:prstGeom prst="ellipse">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270E2DE-105E-D45E-11DA-0B921B1D985B}"/>
                </a:ext>
              </a:extLst>
            </p:cNvPr>
            <p:cNvSpPr txBox="1"/>
            <p:nvPr/>
          </p:nvSpPr>
          <p:spPr>
            <a:xfrm>
              <a:off x="3998184" y="1774210"/>
              <a:ext cx="1377700" cy="584775"/>
            </a:xfrm>
            <a:prstGeom prst="rect">
              <a:avLst/>
            </a:prstGeom>
            <a:noFill/>
          </p:spPr>
          <p:txBody>
            <a:bodyPr wrap="square" rtlCol="0">
              <a:spAutoFit/>
            </a:bodyPr>
            <a:lstStyle/>
            <a:p>
              <a:pPr algn="ctr"/>
              <a:r>
                <a:rPr lang="en-US" sz="3200" b="1" dirty="0">
                  <a:solidFill>
                    <a:schemeClr val="bg1"/>
                  </a:solidFill>
                </a:rPr>
                <a:t>74%</a:t>
              </a:r>
            </a:p>
          </p:txBody>
        </p:sp>
      </p:grpSp>
      <p:grpSp>
        <p:nvGrpSpPr>
          <p:cNvPr id="43" name="Group 42">
            <a:extLst>
              <a:ext uri="{FF2B5EF4-FFF2-40B4-BE49-F238E27FC236}">
                <a16:creationId xmlns:a16="http://schemas.microsoft.com/office/drawing/2014/main" id="{4201BAC3-E9FD-43F4-30F9-C1DECAABD296}"/>
              </a:ext>
            </a:extLst>
          </p:cNvPr>
          <p:cNvGrpSpPr/>
          <p:nvPr/>
        </p:nvGrpSpPr>
        <p:grpSpPr>
          <a:xfrm>
            <a:off x="4163642" y="3106928"/>
            <a:ext cx="1377700" cy="886508"/>
            <a:chOff x="4011656" y="2729563"/>
            <a:chExt cx="1377700" cy="886508"/>
          </a:xfrm>
        </p:grpSpPr>
        <p:sp>
          <p:nvSpPr>
            <p:cNvPr id="7" name="Oval 6">
              <a:extLst>
                <a:ext uri="{FF2B5EF4-FFF2-40B4-BE49-F238E27FC236}">
                  <a16:creationId xmlns:a16="http://schemas.microsoft.com/office/drawing/2014/main" id="{A4C2242F-AD2F-CBAE-3E2B-E8213D1F4067}"/>
                </a:ext>
              </a:extLst>
            </p:cNvPr>
            <p:cNvSpPr/>
            <p:nvPr/>
          </p:nvSpPr>
          <p:spPr>
            <a:xfrm>
              <a:off x="4243780" y="2729563"/>
              <a:ext cx="886508" cy="886508"/>
            </a:xfrm>
            <a:prstGeom prst="ellipse">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470DB6E-372E-A09E-0C7D-6CECBB7BD901}"/>
                </a:ext>
              </a:extLst>
            </p:cNvPr>
            <p:cNvSpPr txBox="1"/>
            <p:nvPr/>
          </p:nvSpPr>
          <p:spPr>
            <a:xfrm>
              <a:off x="4011656" y="2890367"/>
              <a:ext cx="1377700" cy="584775"/>
            </a:xfrm>
            <a:prstGeom prst="rect">
              <a:avLst/>
            </a:prstGeom>
            <a:noFill/>
          </p:spPr>
          <p:txBody>
            <a:bodyPr wrap="square" rtlCol="0">
              <a:spAutoFit/>
            </a:bodyPr>
            <a:lstStyle/>
            <a:p>
              <a:pPr algn="ctr"/>
              <a:r>
                <a:rPr lang="en-US" sz="3200" b="1" dirty="0">
                  <a:solidFill>
                    <a:schemeClr val="bg1"/>
                  </a:solidFill>
                </a:rPr>
                <a:t>74%</a:t>
              </a:r>
            </a:p>
          </p:txBody>
        </p:sp>
      </p:grpSp>
      <p:grpSp>
        <p:nvGrpSpPr>
          <p:cNvPr id="42" name="Group 41">
            <a:extLst>
              <a:ext uri="{FF2B5EF4-FFF2-40B4-BE49-F238E27FC236}">
                <a16:creationId xmlns:a16="http://schemas.microsoft.com/office/drawing/2014/main" id="{C42BB3E5-CCB6-344E-EBE5-D59F43C202DA}"/>
              </a:ext>
            </a:extLst>
          </p:cNvPr>
          <p:cNvGrpSpPr/>
          <p:nvPr/>
        </p:nvGrpSpPr>
        <p:grpSpPr>
          <a:xfrm>
            <a:off x="4163642" y="4177701"/>
            <a:ext cx="1377700" cy="886508"/>
            <a:chOff x="4011656" y="4039770"/>
            <a:chExt cx="1377700" cy="886508"/>
          </a:xfrm>
        </p:grpSpPr>
        <p:sp>
          <p:nvSpPr>
            <p:cNvPr id="10" name="Oval 9">
              <a:extLst>
                <a:ext uri="{FF2B5EF4-FFF2-40B4-BE49-F238E27FC236}">
                  <a16:creationId xmlns:a16="http://schemas.microsoft.com/office/drawing/2014/main" id="{A378D699-1073-0322-FDC6-DA19AAC887C8}"/>
                </a:ext>
              </a:extLst>
            </p:cNvPr>
            <p:cNvSpPr/>
            <p:nvPr/>
          </p:nvSpPr>
          <p:spPr>
            <a:xfrm>
              <a:off x="4267273" y="4039770"/>
              <a:ext cx="886508" cy="886508"/>
            </a:xfrm>
            <a:prstGeom prst="ellipse">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0E2F35B-16FC-04E5-0BDE-16EB31E2DB33}"/>
                </a:ext>
              </a:extLst>
            </p:cNvPr>
            <p:cNvSpPr txBox="1"/>
            <p:nvPr/>
          </p:nvSpPr>
          <p:spPr>
            <a:xfrm>
              <a:off x="4011656" y="4174382"/>
              <a:ext cx="1377700" cy="584775"/>
            </a:xfrm>
            <a:prstGeom prst="rect">
              <a:avLst/>
            </a:prstGeom>
            <a:noFill/>
          </p:spPr>
          <p:txBody>
            <a:bodyPr wrap="square" rtlCol="0">
              <a:spAutoFit/>
            </a:bodyPr>
            <a:lstStyle/>
            <a:p>
              <a:pPr algn="ctr"/>
              <a:r>
                <a:rPr lang="en-US" sz="3200" b="1" dirty="0">
                  <a:solidFill>
                    <a:schemeClr val="bg1"/>
                  </a:solidFill>
                </a:rPr>
                <a:t>68%</a:t>
              </a:r>
            </a:p>
          </p:txBody>
        </p:sp>
      </p:grpSp>
      <p:sp>
        <p:nvSpPr>
          <p:cNvPr id="23" name="TextBox 22">
            <a:extLst>
              <a:ext uri="{FF2B5EF4-FFF2-40B4-BE49-F238E27FC236}">
                <a16:creationId xmlns:a16="http://schemas.microsoft.com/office/drawing/2014/main" id="{DBBB21D5-B33A-F288-D6F5-3687DCDC2EFA}"/>
              </a:ext>
            </a:extLst>
          </p:cNvPr>
          <p:cNvSpPr txBox="1"/>
          <p:nvPr/>
        </p:nvSpPr>
        <p:spPr>
          <a:xfrm>
            <a:off x="5399076" y="4425793"/>
            <a:ext cx="3404446" cy="369332"/>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 Investing in training </a:t>
            </a:r>
            <a:endParaRPr lang="en-US" sz="1100" i="1" dirty="0">
              <a:solidFill>
                <a:schemeClr val="tx1">
                  <a:lumMod val="50000"/>
                  <a:lumOff val="50000"/>
                </a:schemeClr>
              </a:solidFill>
              <a:latin typeface="Century Gothic" panose="020B0502020202020204" pitchFamily="34" charset="0"/>
            </a:endParaRPr>
          </a:p>
        </p:txBody>
      </p:sp>
      <p:sp>
        <p:nvSpPr>
          <p:cNvPr id="25" name="TextBox 24">
            <a:extLst>
              <a:ext uri="{FF2B5EF4-FFF2-40B4-BE49-F238E27FC236}">
                <a16:creationId xmlns:a16="http://schemas.microsoft.com/office/drawing/2014/main" id="{CEBA4069-C8B8-5764-EB8C-9ECE946BCA6F}"/>
              </a:ext>
            </a:extLst>
          </p:cNvPr>
          <p:cNvSpPr txBox="1"/>
          <p:nvPr/>
        </p:nvSpPr>
        <p:spPr>
          <a:xfrm>
            <a:off x="5399076" y="3303275"/>
            <a:ext cx="3267062" cy="646331"/>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Leadership promotion from within</a:t>
            </a:r>
          </a:p>
        </p:txBody>
      </p:sp>
      <p:sp>
        <p:nvSpPr>
          <p:cNvPr id="28" name="TextBox 27">
            <a:extLst>
              <a:ext uri="{FF2B5EF4-FFF2-40B4-BE49-F238E27FC236}">
                <a16:creationId xmlns:a16="http://schemas.microsoft.com/office/drawing/2014/main" id="{5CBCBDB2-BF22-C81D-9F87-F46E5FF7DC60}"/>
              </a:ext>
            </a:extLst>
          </p:cNvPr>
          <p:cNvSpPr txBox="1"/>
          <p:nvPr/>
        </p:nvSpPr>
        <p:spPr>
          <a:xfrm>
            <a:off x="1267957" y="5349246"/>
            <a:ext cx="7007782" cy="923330"/>
          </a:xfrm>
          <a:prstGeom prst="rect">
            <a:avLst/>
          </a:prstGeom>
          <a:noFill/>
        </p:spPr>
        <p:txBody>
          <a:bodyPr wrap="square">
            <a:spAutoFit/>
          </a:bodyPr>
          <a:lstStyle/>
          <a:p>
            <a:pPr>
              <a:spcAft>
                <a:spcPts val="600"/>
              </a:spcAft>
            </a:pPr>
            <a:r>
              <a:rPr lang="en-US" b="1"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A wise investment; </a:t>
            </a:r>
            <a:r>
              <a:rPr lang="en-US"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recognizing cultural occasions, providing training, and a chance at promotion are smart ways to invest in employees</a:t>
            </a:r>
            <a:endPar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5303C16-7E4D-B034-62F1-8B3047EFDB91}"/>
              </a:ext>
            </a:extLst>
          </p:cNvPr>
          <p:cNvGrpSpPr/>
          <p:nvPr/>
        </p:nvGrpSpPr>
        <p:grpSpPr>
          <a:xfrm>
            <a:off x="658762" y="5537285"/>
            <a:ext cx="582909" cy="582909"/>
            <a:chOff x="4946727" y="5010714"/>
            <a:chExt cx="582909" cy="582909"/>
          </a:xfrm>
        </p:grpSpPr>
        <p:sp>
          <p:nvSpPr>
            <p:cNvPr id="62" name="Oval 61">
              <a:extLst>
                <a:ext uri="{FF2B5EF4-FFF2-40B4-BE49-F238E27FC236}">
                  <a16:creationId xmlns:a16="http://schemas.microsoft.com/office/drawing/2014/main" id="{803F7C06-DAAB-D098-464F-D9144471E4E7}"/>
                </a:ext>
              </a:extLst>
            </p:cNvPr>
            <p:cNvSpPr/>
            <p:nvPr/>
          </p:nvSpPr>
          <p:spPr>
            <a:xfrm>
              <a:off x="4946727" y="5010714"/>
              <a:ext cx="582909" cy="582909"/>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8255067-6F05-090A-3F2A-3B3557D44566}"/>
                </a:ext>
              </a:extLst>
            </p:cNvPr>
            <p:cNvGrpSpPr/>
            <p:nvPr/>
          </p:nvGrpSpPr>
          <p:grpSpPr>
            <a:xfrm>
              <a:off x="5078518" y="5068052"/>
              <a:ext cx="337049" cy="443871"/>
              <a:chOff x="2013799" y="4973638"/>
              <a:chExt cx="784272" cy="1032833"/>
            </a:xfrm>
          </p:grpSpPr>
          <p:sp>
            <p:nvSpPr>
              <p:cNvPr id="33" name="Freeform: Shape 32">
                <a:extLst>
                  <a:ext uri="{FF2B5EF4-FFF2-40B4-BE49-F238E27FC236}">
                    <a16:creationId xmlns:a16="http://schemas.microsoft.com/office/drawing/2014/main" id="{66D3E01C-2DAD-AF31-D6D9-CC1A636861A1}"/>
                  </a:ext>
                </a:extLst>
              </p:cNvPr>
              <p:cNvSpPr/>
              <p:nvPr/>
            </p:nvSpPr>
            <p:spPr>
              <a:xfrm flipV="1">
                <a:off x="2161687" y="5197334"/>
                <a:ext cx="476250" cy="666143"/>
              </a:xfrm>
              <a:custGeom>
                <a:avLst/>
                <a:gdLst>
                  <a:gd name="connsiteX0" fmla="*/ 238125 w 476250"/>
                  <a:gd name="connsiteY0" fmla="*/ 666143 h 666143"/>
                  <a:gd name="connsiteX1" fmla="*/ 476250 w 476250"/>
                  <a:gd name="connsiteY1" fmla="*/ 428018 h 666143"/>
                  <a:gd name="connsiteX2" fmla="*/ 423336 w 476250"/>
                  <a:gd name="connsiteY2" fmla="*/ 294315 h 666143"/>
                  <a:gd name="connsiteX3" fmla="*/ 421294 w 476250"/>
                  <a:gd name="connsiteY3" fmla="*/ 292200 h 666143"/>
                  <a:gd name="connsiteX4" fmla="*/ 382373 w 476250"/>
                  <a:gd name="connsiteY4" fmla="*/ 232185 h 666143"/>
                  <a:gd name="connsiteX5" fmla="*/ 315446 w 476250"/>
                  <a:gd name="connsiteY5" fmla="*/ 0 h 666143"/>
                  <a:gd name="connsiteX6" fmla="*/ 160804 w 476250"/>
                  <a:gd name="connsiteY6" fmla="*/ 0 h 666143"/>
                  <a:gd name="connsiteX7" fmla="*/ 89630 w 476250"/>
                  <a:gd name="connsiteY7" fmla="*/ 230399 h 666143"/>
                  <a:gd name="connsiteX8" fmla="*/ 56990 w 476250"/>
                  <a:gd name="connsiteY8" fmla="*/ 285041 h 666143"/>
                  <a:gd name="connsiteX9" fmla="*/ 47364 w 476250"/>
                  <a:gd name="connsiteY9" fmla="*/ 295585 h 666143"/>
                  <a:gd name="connsiteX10" fmla="*/ 0 w 476250"/>
                  <a:gd name="connsiteY10" fmla="*/ 428018 h 666143"/>
                  <a:gd name="connsiteX11" fmla="*/ 238125 w 476250"/>
                  <a:gd name="connsiteY11" fmla="*/ 666143 h 6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666143">
                    <a:moveTo>
                      <a:pt x="238125" y="666143"/>
                    </a:moveTo>
                    <a:cubicBezTo>
                      <a:pt x="369638" y="666143"/>
                      <a:pt x="476250" y="559531"/>
                      <a:pt x="476250" y="428018"/>
                    </a:cubicBezTo>
                    <a:cubicBezTo>
                      <a:pt x="476250" y="378701"/>
                      <a:pt x="454726" y="332584"/>
                      <a:pt x="423336" y="294315"/>
                    </a:cubicBezTo>
                    <a:lnTo>
                      <a:pt x="421294" y="292200"/>
                    </a:lnTo>
                    <a:lnTo>
                      <a:pt x="382373" y="232185"/>
                    </a:lnTo>
                    <a:cubicBezTo>
                      <a:pt x="354969" y="185151"/>
                      <a:pt x="330112" y="122937"/>
                      <a:pt x="315446" y="0"/>
                    </a:cubicBezTo>
                    <a:lnTo>
                      <a:pt x="160804" y="0"/>
                    </a:lnTo>
                    <a:cubicBezTo>
                      <a:pt x="140476" y="120555"/>
                      <a:pt x="115619" y="182770"/>
                      <a:pt x="89630" y="230399"/>
                    </a:cubicBezTo>
                    <a:lnTo>
                      <a:pt x="56990" y="285041"/>
                    </a:lnTo>
                    <a:lnTo>
                      <a:pt x="47364" y="295585"/>
                    </a:lnTo>
                    <a:cubicBezTo>
                      <a:pt x="18563" y="333261"/>
                      <a:pt x="0" y="378701"/>
                      <a:pt x="0" y="428018"/>
                    </a:cubicBezTo>
                    <a:cubicBezTo>
                      <a:pt x="0" y="559531"/>
                      <a:pt x="106612" y="666143"/>
                      <a:pt x="238125" y="666143"/>
                    </a:cubicBezTo>
                    <a:close/>
                  </a:path>
                </a:pathLst>
              </a:custGeom>
              <a:solidFill>
                <a:schemeClr val="bg1"/>
              </a:solidFill>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4" name="Rectangle: Rounded Corners 33">
                <a:extLst>
                  <a:ext uri="{FF2B5EF4-FFF2-40B4-BE49-F238E27FC236}">
                    <a16:creationId xmlns:a16="http://schemas.microsoft.com/office/drawing/2014/main" id="{BAD43D84-D163-DBE1-EE42-D889761497D9}"/>
                  </a:ext>
                </a:extLst>
              </p:cNvPr>
              <p:cNvSpPr/>
              <p:nvPr/>
            </p:nvSpPr>
            <p:spPr>
              <a:xfrm flipV="1">
                <a:off x="2308372" y="5813114"/>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559A24D-78E6-847D-2AA6-A8E9A1CAAC5B}"/>
                  </a:ext>
                </a:extLst>
              </p:cNvPr>
              <p:cNvSpPr/>
              <p:nvPr/>
            </p:nvSpPr>
            <p:spPr>
              <a:xfrm flipV="1">
                <a:off x="2308372" y="5861945"/>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FC22371-B603-E27A-A928-D4835A5BCA38}"/>
                  </a:ext>
                </a:extLst>
              </p:cNvPr>
              <p:cNvSpPr/>
              <p:nvPr/>
            </p:nvSpPr>
            <p:spPr>
              <a:xfrm flipV="1">
                <a:off x="2308372" y="5912652"/>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75CCB666-4466-E20C-B917-5986A1C83893}"/>
                  </a:ext>
                </a:extLst>
              </p:cNvPr>
              <p:cNvSpPr/>
              <p:nvPr/>
            </p:nvSpPr>
            <p:spPr>
              <a:xfrm>
                <a:off x="2332054" y="5960752"/>
                <a:ext cx="135516" cy="45719"/>
              </a:xfrm>
              <a:prstGeom prst="round2SameRect">
                <a:avLst>
                  <a:gd name="adj1" fmla="val 0"/>
                  <a:gd name="adj2"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568BCEFD-7147-E68E-CAC0-668DFF32C1BC}"/>
                  </a:ext>
                </a:extLst>
              </p:cNvPr>
              <p:cNvCxnSpPr>
                <a:cxnSpLocks/>
              </p:cNvCxnSpPr>
              <p:nvPr/>
            </p:nvCxnSpPr>
            <p:spPr>
              <a:xfrm flipV="1">
                <a:off x="2399563" y="497363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E87E3A-AD1E-F283-BC7E-4C3092BDA9D2}"/>
                  </a:ext>
                </a:extLst>
              </p:cNvPr>
              <p:cNvCxnSpPr>
                <a:cxnSpLocks/>
              </p:cNvCxnSpPr>
              <p:nvPr/>
            </p:nvCxnSpPr>
            <p:spPr>
              <a:xfrm rot="1800000" flipV="1">
                <a:off x="2581299" y="50335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116CA0C-CCD7-D334-0D7E-370BEB6A9E6A}"/>
                  </a:ext>
                </a:extLst>
              </p:cNvPr>
              <p:cNvCxnSpPr>
                <a:cxnSpLocks/>
              </p:cNvCxnSpPr>
              <p:nvPr/>
            </p:nvCxnSpPr>
            <p:spPr>
              <a:xfrm rot="3600000" flipV="1">
                <a:off x="2726163" y="51317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219D1AD-5699-EDE7-1BFC-773A87A6B96C}"/>
                  </a:ext>
                </a:extLst>
              </p:cNvPr>
              <p:cNvGrpSpPr/>
              <p:nvPr/>
            </p:nvGrpSpPr>
            <p:grpSpPr>
              <a:xfrm flipH="1">
                <a:off x="2013799" y="5015330"/>
                <a:ext cx="216772" cy="170139"/>
                <a:chOff x="2733699" y="5185948"/>
                <a:chExt cx="216772" cy="170139"/>
              </a:xfrm>
            </p:grpSpPr>
            <p:cxnSp>
              <p:nvCxnSpPr>
                <p:cNvPr id="58" name="Straight Connector 57">
                  <a:extLst>
                    <a:ext uri="{FF2B5EF4-FFF2-40B4-BE49-F238E27FC236}">
                      <a16:creationId xmlns:a16="http://schemas.microsoft.com/office/drawing/2014/main" id="{099F954A-A1D2-B23C-8D0B-F7787A0A1EAE}"/>
                    </a:ext>
                  </a:extLst>
                </p:cNvPr>
                <p:cNvCxnSpPr>
                  <a:cxnSpLocks/>
                </p:cNvCxnSpPr>
                <p:nvPr/>
              </p:nvCxnSpPr>
              <p:spPr>
                <a:xfrm rot="1800000" flipV="1">
                  <a:off x="2733699" y="51859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EDE9C39-E9BA-9372-23F7-6C932F4C82F1}"/>
                    </a:ext>
                  </a:extLst>
                </p:cNvPr>
                <p:cNvCxnSpPr>
                  <a:cxnSpLocks/>
                </p:cNvCxnSpPr>
                <p:nvPr/>
              </p:nvCxnSpPr>
              <p:spPr>
                <a:xfrm rot="3600000" flipV="1">
                  <a:off x="2878563" y="52841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grpSp>
      </p:grpSp>
      <p:cxnSp>
        <p:nvCxnSpPr>
          <p:cNvPr id="29" name="Straight Connector 28">
            <a:extLst>
              <a:ext uri="{FF2B5EF4-FFF2-40B4-BE49-F238E27FC236}">
                <a16:creationId xmlns:a16="http://schemas.microsoft.com/office/drawing/2014/main" id="{B0218C51-2A7F-6BFF-3E96-406B3F70C40B}"/>
              </a:ext>
            </a:extLst>
          </p:cNvPr>
          <p:cNvCxnSpPr>
            <a:cxnSpLocks/>
          </p:cNvCxnSpPr>
          <p:nvPr/>
        </p:nvCxnSpPr>
        <p:spPr>
          <a:xfrm>
            <a:off x="571500" y="5273826"/>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8A09AF2-DA17-5A26-BA8E-60A2069E6F71}"/>
              </a:ext>
            </a:extLst>
          </p:cNvPr>
          <p:cNvSpPr txBox="1"/>
          <p:nvPr/>
        </p:nvSpPr>
        <p:spPr>
          <a:xfrm>
            <a:off x="4419257" y="1385394"/>
            <a:ext cx="4629491" cy="584775"/>
          </a:xfrm>
          <a:prstGeom prst="rect">
            <a:avLst/>
          </a:prstGeom>
          <a:noFill/>
        </p:spPr>
        <p:txBody>
          <a:bodyPr wrap="square" rtlCol="0">
            <a:spAutoFit/>
          </a:bodyPr>
          <a:lstStyle/>
          <a:p>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Aside from exit interviews, HR professionals at </a:t>
            </a:r>
            <a:r>
              <a:rPr lang="en-US" sz="1600" b="1" i="1" dirty="0">
                <a:solidFill>
                  <a:schemeClr val="accent6">
                    <a:lumMod val="75000"/>
                  </a:schemeClr>
                </a:solidFill>
                <a:latin typeface="Times New Roman" panose="02020603050405020304" pitchFamily="18" charset="0"/>
                <a:cs typeface="Times New Roman" panose="02020603050405020304" pitchFamily="18" charset="0"/>
              </a:rPr>
              <a:t>more diversified </a:t>
            </a:r>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companies in Eastern Canada suggest:</a:t>
            </a:r>
          </a:p>
        </p:txBody>
      </p:sp>
      <p:cxnSp>
        <p:nvCxnSpPr>
          <p:cNvPr id="45" name="Straight Connector 44">
            <a:extLst>
              <a:ext uri="{FF2B5EF4-FFF2-40B4-BE49-F238E27FC236}">
                <a16:creationId xmlns:a16="http://schemas.microsoft.com/office/drawing/2014/main" id="{BFDADBF4-2EF5-1B37-3741-F09A9A995918}"/>
              </a:ext>
            </a:extLst>
          </p:cNvPr>
          <p:cNvCxnSpPr>
            <a:cxnSpLocks/>
          </p:cNvCxnSpPr>
          <p:nvPr/>
        </p:nvCxnSpPr>
        <p:spPr>
          <a:xfrm>
            <a:off x="571500" y="6346812"/>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61A364B-292E-BCD1-1331-6B8B76F3CCA2}"/>
              </a:ext>
            </a:extLst>
          </p:cNvPr>
          <p:cNvCxnSpPr>
            <a:cxnSpLocks/>
          </p:cNvCxnSpPr>
          <p:nvPr/>
        </p:nvCxnSpPr>
        <p:spPr>
          <a:xfrm>
            <a:off x="3998926" y="1679642"/>
            <a:ext cx="0" cy="32466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402A08-776B-908D-B0D0-1C7634F112DD}"/>
              </a:ext>
            </a:extLst>
          </p:cNvPr>
          <p:cNvSpPr txBox="1"/>
          <p:nvPr/>
        </p:nvSpPr>
        <p:spPr>
          <a:xfrm>
            <a:off x="260133" y="6435075"/>
            <a:ext cx="5635842" cy="369332"/>
          </a:xfrm>
          <a:prstGeom prst="rect">
            <a:avLst/>
          </a:prstGeom>
          <a:noFill/>
        </p:spPr>
        <p:txBody>
          <a:bodyPr wrap="square" rtlCol="0">
            <a:spAutoFit/>
          </a:bodyPr>
          <a:lstStyle/>
          <a:p>
            <a:r>
              <a:rPr lang="en-US" sz="900" dirty="0">
                <a:solidFill>
                  <a:schemeClr val="tx1">
                    <a:lumMod val="50000"/>
                    <a:lumOff val="50000"/>
                  </a:schemeClr>
                </a:solidFill>
              </a:rPr>
              <a:t>14. Which of the following is your organization doing to retain talent specifically from traditionally marginalized communities?</a:t>
            </a:r>
          </a:p>
        </p:txBody>
      </p:sp>
      <p:sp>
        <p:nvSpPr>
          <p:cNvPr id="2" name="TextBox 1">
            <a:extLst>
              <a:ext uri="{FF2B5EF4-FFF2-40B4-BE49-F238E27FC236}">
                <a16:creationId xmlns:a16="http://schemas.microsoft.com/office/drawing/2014/main" id="{143152A0-59D0-8B66-55DC-523C7002BB88}"/>
              </a:ext>
            </a:extLst>
          </p:cNvPr>
          <p:cNvSpPr txBox="1"/>
          <p:nvPr/>
        </p:nvSpPr>
        <p:spPr>
          <a:xfrm>
            <a:off x="357312" y="2994847"/>
            <a:ext cx="3524812" cy="2057743"/>
          </a:xfrm>
          <a:prstGeom prst="rect">
            <a:avLst/>
          </a:prstGeom>
          <a:noFill/>
        </p:spPr>
        <p:txBody>
          <a:bodyPr wrap="square" rtlCol="0">
            <a:spAutoFit/>
          </a:bodyPr>
          <a:lstStyle/>
          <a:p>
            <a:pPr algn="ctr">
              <a:lnSpc>
                <a:spcPct val="120000"/>
              </a:lnSpc>
            </a:pPr>
            <a:r>
              <a:rPr lang="en-US" dirty="0">
                <a:solidFill>
                  <a:schemeClr val="tx1">
                    <a:lumMod val="50000"/>
                    <a:lumOff val="50000"/>
                  </a:schemeClr>
                </a:solidFill>
                <a:latin typeface="Times New Roman" panose="02020603050405020304" pitchFamily="18" charset="0"/>
                <a:cs typeface="Times New Roman" panose="02020603050405020304" pitchFamily="18" charset="0"/>
              </a:rPr>
              <a:t>When trying to retain talent from marginalized communities, what are the most diverse companies doing differently? An emphasis on personal celebrations and promoting and investing in employees</a:t>
            </a:r>
          </a:p>
        </p:txBody>
      </p:sp>
    </p:spTree>
    <p:extLst>
      <p:ext uri="{BB962C8B-B14F-4D97-AF65-F5344CB8AC3E}">
        <p14:creationId xmlns:p14="http://schemas.microsoft.com/office/powerpoint/2010/main" val="85775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RETENTION </a:t>
            </a: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a:t>
            </a:r>
            <a:b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r>
              <a:rPr kumimoji="0" lang="en-US" sz="2400" b="1" i="0" u="none" strike="noStrike" kern="1200" cap="none" spc="0" normalizeH="0" baseline="0" noProof="0" dirty="0">
                <a:ln>
                  <a:noFill/>
                </a:ln>
                <a:solidFill>
                  <a:schemeClr val="bg1">
                    <a:lumMod val="65000"/>
                  </a:schemeClr>
                </a:solidFill>
                <a:effectLst/>
                <a:uLnTx/>
                <a:uFillTx/>
                <a:latin typeface="Century Gothic" panose="020B0502020202020204" pitchFamily="34" charset="0"/>
                <a:ea typeface="+mj-ea"/>
                <a:cs typeface="+mj-cs"/>
              </a:rPr>
              <a:t>Retaining Key People</a:t>
            </a:r>
            <a:endParaRPr lang="en-CA" dirty="0">
              <a:solidFill>
                <a:schemeClr val="bg1">
                  <a:lumMod val="6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403255" y="1399958"/>
            <a:ext cx="3336071" cy="1672509"/>
          </a:xfrm>
          <a:prstGeom prst="rect">
            <a:avLst/>
          </a:prstGeom>
          <a:noFill/>
        </p:spPr>
        <p:txBody>
          <a:bodyPr wrap="square" rtlCol="0">
            <a:spAutoFit/>
          </a:bodyPr>
          <a:lstStyle/>
          <a:p>
            <a:pPr algn="ctr">
              <a:lnSpc>
                <a:spcPct val="110000"/>
              </a:lnSpc>
              <a:spcAft>
                <a:spcPts val="3000"/>
              </a:spcAft>
            </a:pP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Is Diversity the Secret to </a:t>
            </a:r>
            <a:r>
              <a:rPr lang="en-US" sz="3200" b="1" i="1" dirty="0">
                <a:solidFill>
                  <a:schemeClr val="accent5"/>
                </a:solidFill>
                <a:latin typeface="Century Gothic" panose="020B0502020202020204" pitchFamily="34" charset="0"/>
                <a:ea typeface="Cambria" panose="02040503050406030204" pitchFamily="18" charset="0"/>
                <a:cs typeface="Times New Roman" panose="02020603050405020304" pitchFamily="18" charset="0"/>
              </a:rPr>
              <a:t>RETENTION</a:t>
            </a: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 </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28" name="TextBox 27">
            <a:extLst>
              <a:ext uri="{FF2B5EF4-FFF2-40B4-BE49-F238E27FC236}">
                <a16:creationId xmlns:a16="http://schemas.microsoft.com/office/drawing/2014/main" id="{5CBCBDB2-BF22-C81D-9F87-F46E5FF7DC60}"/>
              </a:ext>
            </a:extLst>
          </p:cNvPr>
          <p:cNvSpPr txBox="1"/>
          <p:nvPr/>
        </p:nvSpPr>
        <p:spPr>
          <a:xfrm>
            <a:off x="1267957" y="5501646"/>
            <a:ext cx="7007782" cy="646331"/>
          </a:xfrm>
          <a:prstGeom prst="rect">
            <a:avLst/>
          </a:prstGeom>
          <a:noFill/>
        </p:spPr>
        <p:txBody>
          <a:bodyPr wrap="square">
            <a:spAutoFit/>
          </a:bodyPr>
          <a:lstStyle/>
          <a:p>
            <a:pPr>
              <a:spcAft>
                <a:spcPts val="600"/>
              </a:spcAft>
            </a:pPr>
            <a:r>
              <a:rPr lang="en-US" b="1"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Whether cause or correlation, </a:t>
            </a:r>
            <a:r>
              <a:rPr lang="en-US"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diversity is at the very least a sign of a healthy company, and perhaps a key driver</a:t>
            </a:r>
            <a:endPar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5303C16-7E4D-B034-62F1-8B3047EFDB91}"/>
              </a:ext>
            </a:extLst>
          </p:cNvPr>
          <p:cNvGrpSpPr/>
          <p:nvPr/>
        </p:nvGrpSpPr>
        <p:grpSpPr>
          <a:xfrm>
            <a:off x="658762" y="5537285"/>
            <a:ext cx="582909" cy="582909"/>
            <a:chOff x="4946727" y="5010714"/>
            <a:chExt cx="582909" cy="582909"/>
          </a:xfrm>
        </p:grpSpPr>
        <p:sp>
          <p:nvSpPr>
            <p:cNvPr id="62" name="Oval 61">
              <a:extLst>
                <a:ext uri="{FF2B5EF4-FFF2-40B4-BE49-F238E27FC236}">
                  <a16:creationId xmlns:a16="http://schemas.microsoft.com/office/drawing/2014/main" id="{803F7C06-DAAB-D098-464F-D9144471E4E7}"/>
                </a:ext>
              </a:extLst>
            </p:cNvPr>
            <p:cNvSpPr/>
            <p:nvPr/>
          </p:nvSpPr>
          <p:spPr>
            <a:xfrm>
              <a:off x="4946727" y="5010714"/>
              <a:ext cx="582909" cy="582909"/>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8255067-6F05-090A-3F2A-3B3557D44566}"/>
                </a:ext>
              </a:extLst>
            </p:cNvPr>
            <p:cNvGrpSpPr/>
            <p:nvPr/>
          </p:nvGrpSpPr>
          <p:grpSpPr>
            <a:xfrm>
              <a:off x="5078518" y="5068052"/>
              <a:ext cx="337049" cy="443871"/>
              <a:chOff x="2013799" y="4973638"/>
              <a:chExt cx="784272" cy="1032833"/>
            </a:xfrm>
          </p:grpSpPr>
          <p:sp>
            <p:nvSpPr>
              <p:cNvPr id="33" name="Freeform: Shape 32">
                <a:extLst>
                  <a:ext uri="{FF2B5EF4-FFF2-40B4-BE49-F238E27FC236}">
                    <a16:creationId xmlns:a16="http://schemas.microsoft.com/office/drawing/2014/main" id="{66D3E01C-2DAD-AF31-D6D9-CC1A636861A1}"/>
                  </a:ext>
                </a:extLst>
              </p:cNvPr>
              <p:cNvSpPr/>
              <p:nvPr/>
            </p:nvSpPr>
            <p:spPr>
              <a:xfrm flipV="1">
                <a:off x="2161687" y="5197334"/>
                <a:ext cx="476250" cy="666143"/>
              </a:xfrm>
              <a:custGeom>
                <a:avLst/>
                <a:gdLst>
                  <a:gd name="connsiteX0" fmla="*/ 238125 w 476250"/>
                  <a:gd name="connsiteY0" fmla="*/ 666143 h 666143"/>
                  <a:gd name="connsiteX1" fmla="*/ 476250 w 476250"/>
                  <a:gd name="connsiteY1" fmla="*/ 428018 h 666143"/>
                  <a:gd name="connsiteX2" fmla="*/ 423336 w 476250"/>
                  <a:gd name="connsiteY2" fmla="*/ 294315 h 666143"/>
                  <a:gd name="connsiteX3" fmla="*/ 421294 w 476250"/>
                  <a:gd name="connsiteY3" fmla="*/ 292200 h 666143"/>
                  <a:gd name="connsiteX4" fmla="*/ 382373 w 476250"/>
                  <a:gd name="connsiteY4" fmla="*/ 232185 h 666143"/>
                  <a:gd name="connsiteX5" fmla="*/ 315446 w 476250"/>
                  <a:gd name="connsiteY5" fmla="*/ 0 h 666143"/>
                  <a:gd name="connsiteX6" fmla="*/ 160804 w 476250"/>
                  <a:gd name="connsiteY6" fmla="*/ 0 h 666143"/>
                  <a:gd name="connsiteX7" fmla="*/ 89630 w 476250"/>
                  <a:gd name="connsiteY7" fmla="*/ 230399 h 666143"/>
                  <a:gd name="connsiteX8" fmla="*/ 56990 w 476250"/>
                  <a:gd name="connsiteY8" fmla="*/ 285041 h 666143"/>
                  <a:gd name="connsiteX9" fmla="*/ 47364 w 476250"/>
                  <a:gd name="connsiteY9" fmla="*/ 295585 h 666143"/>
                  <a:gd name="connsiteX10" fmla="*/ 0 w 476250"/>
                  <a:gd name="connsiteY10" fmla="*/ 428018 h 666143"/>
                  <a:gd name="connsiteX11" fmla="*/ 238125 w 476250"/>
                  <a:gd name="connsiteY11" fmla="*/ 666143 h 6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666143">
                    <a:moveTo>
                      <a:pt x="238125" y="666143"/>
                    </a:moveTo>
                    <a:cubicBezTo>
                      <a:pt x="369638" y="666143"/>
                      <a:pt x="476250" y="559531"/>
                      <a:pt x="476250" y="428018"/>
                    </a:cubicBezTo>
                    <a:cubicBezTo>
                      <a:pt x="476250" y="378701"/>
                      <a:pt x="454726" y="332584"/>
                      <a:pt x="423336" y="294315"/>
                    </a:cubicBezTo>
                    <a:lnTo>
                      <a:pt x="421294" y="292200"/>
                    </a:lnTo>
                    <a:lnTo>
                      <a:pt x="382373" y="232185"/>
                    </a:lnTo>
                    <a:cubicBezTo>
                      <a:pt x="354969" y="185151"/>
                      <a:pt x="330112" y="122937"/>
                      <a:pt x="315446" y="0"/>
                    </a:cubicBezTo>
                    <a:lnTo>
                      <a:pt x="160804" y="0"/>
                    </a:lnTo>
                    <a:cubicBezTo>
                      <a:pt x="140476" y="120555"/>
                      <a:pt x="115619" y="182770"/>
                      <a:pt x="89630" y="230399"/>
                    </a:cubicBezTo>
                    <a:lnTo>
                      <a:pt x="56990" y="285041"/>
                    </a:lnTo>
                    <a:lnTo>
                      <a:pt x="47364" y="295585"/>
                    </a:lnTo>
                    <a:cubicBezTo>
                      <a:pt x="18563" y="333261"/>
                      <a:pt x="0" y="378701"/>
                      <a:pt x="0" y="428018"/>
                    </a:cubicBezTo>
                    <a:cubicBezTo>
                      <a:pt x="0" y="559531"/>
                      <a:pt x="106612" y="666143"/>
                      <a:pt x="238125" y="666143"/>
                    </a:cubicBezTo>
                    <a:close/>
                  </a:path>
                </a:pathLst>
              </a:custGeom>
              <a:solidFill>
                <a:schemeClr val="bg1"/>
              </a:solidFill>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4" name="Rectangle: Rounded Corners 33">
                <a:extLst>
                  <a:ext uri="{FF2B5EF4-FFF2-40B4-BE49-F238E27FC236}">
                    <a16:creationId xmlns:a16="http://schemas.microsoft.com/office/drawing/2014/main" id="{BAD43D84-D163-DBE1-EE42-D889761497D9}"/>
                  </a:ext>
                </a:extLst>
              </p:cNvPr>
              <p:cNvSpPr/>
              <p:nvPr/>
            </p:nvSpPr>
            <p:spPr>
              <a:xfrm flipV="1">
                <a:off x="2308372" y="5813114"/>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559A24D-78E6-847D-2AA6-A8E9A1CAAC5B}"/>
                  </a:ext>
                </a:extLst>
              </p:cNvPr>
              <p:cNvSpPr/>
              <p:nvPr/>
            </p:nvSpPr>
            <p:spPr>
              <a:xfrm flipV="1">
                <a:off x="2308372" y="5861945"/>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FC22371-B603-E27A-A928-D4835A5BCA38}"/>
                  </a:ext>
                </a:extLst>
              </p:cNvPr>
              <p:cNvSpPr/>
              <p:nvPr/>
            </p:nvSpPr>
            <p:spPr>
              <a:xfrm flipV="1">
                <a:off x="2308372" y="5912652"/>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75CCB666-4466-E20C-B917-5986A1C83893}"/>
                  </a:ext>
                </a:extLst>
              </p:cNvPr>
              <p:cNvSpPr/>
              <p:nvPr/>
            </p:nvSpPr>
            <p:spPr>
              <a:xfrm>
                <a:off x="2332054" y="5960752"/>
                <a:ext cx="135516" cy="45719"/>
              </a:xfrm>
              <a:prstGeom prst="round2SameRect">
                <a:avLst>
                  <a:gd name="adj1" fmla="val 0"/>
                  <a:gd name="adj2"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568BCEFD-7147-E68E-CAC0-668DFF32C1BC}"/>
                  </a:ext>
                </a:extLst>
              </p:cNvPr>
              <p:cNvCxnSpPr>
                <a:cxnSpLocks/>
              </p:cNvCxnSpPr>
              <p:nvPr/>
            </p:nvCxnSpPr>
            <p:spPr>
              <a:xfrm flipV="1">
                <a:off x="2399563" y="497363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E87E3A-AD1E-F283-BC7E-4C3092BDA9D2}"/>
                  </a:ext>
                </a:extLst>
              </p:cNvPr>
              <p:cNvCxnSpPr>
                <a:cxnSpLocks/>
              </p:cNvCxnSpPr>
              <p:nvPr/>
            </p:nvCxnSpPr>
            <p:spPr>
              <a:xfrm rot="1800000" flipV="1">
                <a:off x="2581299" y="50335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116CA0C-CCD7-D334-0D7E-370BEB6A9E6A}"/>
                  </a:ext>
                </a:extLst>
              </p:cNvPr>
              <p:cNvCxnSpPr>
                <a:cxnSpLocks/>
              </p:cNvCxnSpPr>
              <p:nvPr/>
            </p:nvCxnSpPr>
            <p:spPr>
              <a:xfrm rot="3600000" flipV="1">
                <a:off x="2726163" y="51317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219D1AD-5699-EDE7-1BFC-773A87A6B96C}"/>
                  </a:ext>
                </a:extLst>
              </p:cNvPr>
              <p:cNvGrpSpPr/>
              <p:nvPr/>
            </p:nvGrpSpPr>
            <p:grpSpPr>
              <a:xfrm flipH="1">
                <a:off x="2013799" y="5015330"/>
                <a:ext cx="216772" cy="170139"/>
                <a:chOff x="2733699" y="5185948"/>
                <a:chExt cx="216772" cy="170139"/>
              </a:xfrm>
            </p:grpSpPr>
            <p:cxnSp>
              <p:nvCxnSpPr>
                <p:cNvPr id="58" name="Straight Connector 57">
                  <a:extLst>
                    <a:ext uri="{FF2B5EF4-FFF2-40B4-BE49-F238E27FC236}">
                      <a16:creationId xmlns:a16="http://schemas.microsoft.com/office/drawing/2014/main" id="{099F954A-A1D2-B23C-8D0B-F7787A0A1EAE}"/>
                    </a:ext>
                  </a:extLst>
                </p:cNvPr>
                <p:cNvCxnSpPr>
                  <a:cxnSpLocks/>
                </p:cNvCxnSpPr>
                <p:nvPr/>
              </p:nvCxnSpPr>
              <p:spPr>
                <a:xfrm rot="1800000" flipV="1">
                  <a:off x="2733699" y="51859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EDE9C39-E9BA-9372-23F7-6C932F4C82F1}"/>
                    </a:ext>
                  </a:extLst>
                </p:cNvPr>
                <p:cNvCxnSpPr>
                  <a:cxnSpLocks/>
                </p:cNvCxnSpPr>
                <p:nvPr/>
              </p:nvCxnSpPr>
              <p:spPr>
                <a:xfrm rot="3600000" flipV="1">
                  <a:off x="2878563" y="52841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grpSp>
      </p:grpSp>
      <p:cxnSp>
        <p:nvCxnSpPr>
          <p:cNvPr id="29" name="Straight Connector 28">
            <a:extLst>
              <a:ext uri="{FF2B5EF4-FFF2-40B4-BE49-F238E27FC236}">
                <a16:creationId xmlns:a16="http://schemas.microsoft.com/office/drawing/2014/main" id="{B0218C51-2A7F-6BFF-3E96-406B3F70C40B}"/>
              </a:ext>
            </a:extLst>
          </p:cNvPr>
          <p:cNvCxnSpPr>
            <a:cxnSpLocks/>
          </p:cNvCxnSpPr>
          <p:nvPr/>
        </p:nvCxnSpPr>
        <p:spPr>
          <a:xfrm>
            <a:off x="571500" y="5273826"/>
            <a:ext cx="749808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8A09AF2-DA17-5A26-BA8E-60A2069E6F71}"/>
              </a:ext>
            </a:extLst>
          </p:cNvPr>
          <p:cNvSpPr txBox="1"/>
          <p:nvPr/>
        </p:nvSpPr>
        <p:spPr>
          <a:xfrm>
            <a:off x="4272160" y="1567448"/>
            <a:ext cx="4663437" cy="584775"/>
          </a:xfrm>
          <a:prstGeom prst="rect">
            <a:avLst/>
          </a:prstGeom>
          <a:noFill/>
        </p:spPr>
        <p:txBody>
          <a:bodyPr wrap="square" rtlCol="0">
            <a:spAutoFit/>
          </a:bodyPr>
          <a:lstStyle/>
          <a:p>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 HR professionals in Eastern Canada who agree key people tend to stay with their organization:</a:t>
            </a:r>
          </a:p>
        </p:txBody>
      </p:sp>
      <p:cxnSp>
        <p:nvCxnSpPr>
          <p:cNvPr id="45" name="Straight Connector 44">
            <a:extLst>
              <a:ext uri="{FF2B5EF4-FFF2-40B4-BE49-F238E27FC236}">
                <a16:creationId xmlns:a16="http://schemas.microsoft.com/office/drawing/2014/main" id="{BFDADBF4-2EF5-1B37-3741-F09A9A995918}"/>
              </a:ext>
            </a:extLst>
          </p:cNvPr>
          <p:cNvCxnSpPr>
            <a:cxnSpLocks/>
          </p:cNvCxnSpPr>
          <p:nvPr/>
        </p:nvCxnSpPr>
        <p:spPr>
          <a:xfrm>
            <a:off x="571500" y="6346812"/>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61A364B-292E-BCD1-1331-6B8B76F3CCA2}"/>
              </a:ext>
            </a:extLst>
          </p:cNvPr>
          <p:cNvCxnSpPr>
            <a:cxnSpLocks/>
          </p:cNvCxnSpPr>
          <p:nvPr/>
        </p:nvCxnSpPr>
        <p:spPr>
          <a:xfrm>
            <a:off x="3998926" y="1679642"/>
            <a:ext cx="0" cy="32466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402A08-776B-908D-B0D0-1C7634F112DD}"/>
              </a:ext>
            </a:extLst>
          </p:cNvPr>
          <p:cNvSpPr txBox="1"/>
          <p:nvPr/>
        </p:nvSpPr>
        <p:spPr>
          <a:xfrm>
            <a:off x="260133" y="6435075"/>
            <a:ext cx="5635842" cy="230832"/>
          </a:xfrm>
          <a:prstGeom prst="rect">
            <a:avLst/>
          </a:prstGeom>
          <a:noFill/>
        </p:spPr>
        <p:txBody>
          <a:bodyPr wrap="square" rtlCol="0">
            <a:spAutoFit/>
          </a:bodyPr>
          <a:lstStyle/>
          <a:p>
            <a:r>
              <a:rPr lang="en-US" sz="900" dirty="0">
                <a:solidFill>
                  <a:schemeClr val="tx1">
                    <a:lumMod val="50000"/>
                    <a:lumOff val="50000"/>
                  </a:schemeClr>
                </a:solidFill>
              </a:rPr>
              <a:t>18.  Key people tend to stay with the organization: Please rate the following regarding your organization:  </a:t>
            </a:r>
          </a:p>
        </p:txBody>
      </p:sp>
      <p:sp>
        <p:nvSpPr>
          <p:cNvPr id="2" name="TextBox 1">
            <a:extLst>
              <a:ext uri="{FF2B5EF4-FFF2-40B4-BE49-F238E27FC236}">
                <a16:creationId xmlns:a16="http://schemas.microsoft.com/office/drawing/2014/main" id="{143152A0-59D0-8B66-55DC-523C7002BB88}"/>
              </a:ext>
            </a:extLst>
          </p:cNvPr>
          <p:cNvSpPr txBox="1"/>
          <p:nvPr/>
        </p:nvSpPr>
        <p:spPr>
          <a:xfrm>
            <a:off x="518663" y="3102584"/>
            <a:ext cx="3291840" cy="2057743"/>
          </a:xfrm>
          <a:prstGeom prst="rect">
            <a:avLst/>
          </a:prstGeom>
          <a:noFill/>
        </p:spPr>
        <p:txBody>
          <a:bodyPr wrap="square" rtlCol="0">
            <a:spAutoFit/>
          </a:bodyPr>
          <a:lstStyle/>
          <a:p>
            <a:pPr algn="ctr">
              <a:lnSpc>
                <a:spcPct val="120000"/>
              </a:lnSpc>
            </a:pPr>
            <a:r>
              <a:rPr lang="en-US" dirty="0">
                <a:solidFill>
                  <a:schemeClr val="tx1">
                    <a:lumMod val="50000"/>
                    <a:lumOff val="50000"/>
                  </a:schemeClr>
                </a:solidFill>
                <a:latin typeface="Times New Roman" panose="02020603050405020304" pitchFamily="18" charset="0"/>
                <a:cs typeface="Times New Roman" panose="02020603050405020304" pitchFamily="18" charset="0"/>
              </a:rPr>
              <a:t>More diverse companies are likelier to retain key people. Is this due to their inclusiveness? Or is diversity one of many benefits of a company with a healthy work environment</a:t>
            </a:r>
          </a:p>
        </p:txBody>
      </p:sp>
      <p:graphicFrame>
        <p:nvGraphicFramePr>
          <p:cNvPr id="11" name="Chart 10">
            <a:extLst>
              <a:ext uri="{FF2B5EF4-FFF2-40B4-BE49-F238E27FC236}">
                <a16:creationId xmlns:a16="http://schemas.microsoft.com/office/drawing/2014/main" id="{D5C75B45-2003-4363-CC80-9955EA239C8F}"/>
              </a:ext>
            </a:extLst>
          </p:cNvPr>
          <p:cNvGraphicFramePr/>
          <p:nvPr>
            <p:extLst>
              <p:ext uri="{D42A27DB-BD31-4B8C-83A1-F6EECF244321}">
                <p14:modId xmlns:p14="http://schemas.microsoft.com/office/powerpoint/2010/main" val="2240637020"/>
              </p:ext>
            </p:extLst>
          </p:nvPr>
        </p:nvGraphicFramePr>
        <p:xfrm>
          <a:off x="3890326" y="3869280"/>
          <a:ext cx="4766391" cy="1417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AC41BC9D-E797-714E-BDFC-A9598FE583A2}"/>
              </a:ext>
            </a:extLst>
          </p:cNvPr>
          <p:cNvGraphicFramePr/>
          <p:nvPr>
            <p:extLst>
              <p:ext uri="{D42A27DB-BD31-4B8C-83A1-F6EECF244321}">
                <p14:modId xmlns:p14="http://schemas.microsoft.com/office/powerpoint/2010/main" val="3007927964"/>
              </p:ext>
            </p:extLst>
          </p:nvPr>
        </p:nvGraphicFramePr>
        <p:xfrm>
          <a:off x="3890326" y="2373561"/>
          <a:ext cx="4663440" cy="141741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1B889BB5-173F-5DF8-F8C2-BE4492021FC6}"/>
              </a:ext>
            </a:extLst>
          </p:cNvPr>
          <p:cNvSpPr txBox="1"/>
          <p:nvPr/>
        </p:nvSpPr>
        <p:spPr>
          <a:xfrm>
            <a:off x="4234502" y="2278344"/>
            <a:ext cx="1637449" cy="523220"/>
          </a:xfrm>
          <a:prstGeom prst="rect">
            <a:avLst/>
          </a:prstGeom>
          <a:noFill/>
        </p:spPr>
        <p:txBody>
          <a:bodyPr wrap="square" rtlCol="0">
            <a:spAutoFit/>
          </a:bodyPr>
          <a:lstStyle/>
          <a:p>
            <a:r>
              <a:rPr lang="en-US" sz="1400" b="1" i="1" dirty="0">
                <a:solidFill>
                  <a:schemeClr val="accent1"/>
                </a:solidFill>
              </a:rPr>
              <a:t>Less diversified companies</a:t>
            </a:r>
          </a:p>
        </p:txBody>
      </p:sp>
      <p:sp>
        <p:nvSpPr>
          <p:cNvPr id="27" name="TextBox 26">
            <a:extLst>
              <a:ext uri="{FF2B5EF4-FFF2-40B4-BE49-F238E27FC236}">
                <a16:creationId xmlns:a16="http://schemas.microsoft.com/office/drawing/2014/main" id="{D5F609EF-B4CC-E08C-79BE-7289A05F5515}"/>
              </a:ext>
            </a:extLst>
          </p:cNvPr>
          <p:cNvSpPr txBox="1"/>
          <p:nvPr/>
        </p:nvSpPr>
        <p:spPr>
          <a:xfrm>
            <a:off x="4234502" y="3777739"/>
            <a:ext cx="1661473" cy="523220"/>
          </a:xfrm>
          <a:prstGeom prst="rect">
            <a:avLst/>
          </a:prstGeom>
          <a:noFill/>
        </p:spPr>
        <p:txBody>
          <a:bodyPr wrap="square" rtlCol="0">
            <a:spAutoFit/>
          </a:bodyPr>
          <a:lstStyle/>
          <a:p>
            <a:r>
              <a:rPr lang="en-US" sz="1400" b="1" i="1" dirty="0">
                <a:solidFill>
                  <a:schemeClr val="accent6">
                    <a:lumMod val="75000"/>
                  </a:schemeClr>
                </a:solidFill>
              </a:rPr>
              <a:t>More diversified companies</a:t>
            </a:r>
          </a:p>
        </p:txBody>
      </p:sp>
      <p:sp>
        <p:nvSpPr>
          <p:cNvPr id="30" name="TextBox 29">
            <a:extLst>
              <a:ext uri="{FF2B5EF4-FFF2-40B4-BE49-F238E27FC236}">
                <a16:creationId xmlns:a16="http://schemas.microsoft.com/office/drawing/2014/main" id="{66A1D32B-51D4-B899-2D40-59989F0E46BE}"/>
              </a:ext>
            </a:extLst>
          </p:cNvPr>
          <p:cNvSpPr txBox="1"/>
          <p:nvPr/>
        </p:nvSpPr>
        <p:spPr>
          <a:xfrm>
            <a:off x="4149759" y="4739786"/>
            <a:ext cx="1137581" cy="400110"/>
          </a:xfrm>
          <a:prstGeom prst="rect">
            <a:avLst/>
          </a:prstGeom>
          <a:noFill/>
        </p:spPr>
        <p:txBody>
          <a:bodyPr wrap="square" rtlCol="0">
            <a:spAutoFit/>
          </a:bodyPr>
          <a:lstStyle/>
          <a:p>
            <a:r>
              <a:rPr lang="en-US" sz="1000" i="1" dirty="0">
                <a:latin typeface="Century Gothic" panose="020B0502020202020204" pitchFamily="34" charset="0"/>
              </a:rPr>
              <a:t>Agree completely</a:t>
            </a:r>
          </a:p>
        </p:txBody>
      </p:sp>
      <p:sp>
        <p:nvSpPr>
          <p:cNvPr id="46" name="TextBox 45">
            <a:extLst>
              <a:ext uri="{FF2B5EF4-FFF2-40B4-BE49-F238E27FC236}">
                <a16:creationId xmlns:a16="http://schemas.microsoft.com/office/drawing/2014/main" id="{4E56B79A-90D1-84CD-4096-FDF18FEB0403}"/>
              </a:ext>
            </a:extLst>
          </p:cNvPr>
          <p:cNvSpPr txBox="1"/>
          <p:nvPr/>
        </p:nvSpPr>
        <p:spPr>
          <a:xfrm>
            <a:off x="6454496" y="4739786"/>
            <a:ext cx="1240319" cy="400110"/>
          </a:xfrm>
          <a:prstGeom prst="rect">
            <a:avLst/>
          </a:prstGeom>
          <a:noFill/>
        </p:spPr>
        <p:txBody>
          <a:bodyPr wrap="square" rtlCol="0">
            <a:spAutoFit/>
          </a:bodyPr>
          <a:lstStyle/>
          <a:p>
            <a:r>
              <a:rPr lang="en-US" sz="1000" i="1" dirty="0">
                <a:latin typeface="Century Gothic" panose="020B0502020202020204" pitchFamily="34" charset="0"/>
              </a:rPr>
              <a:t>Agree somewhat</a:t>
            </a:r>
          </a:p>
        </p:txBody>
      </p:sp>
      <p:sp>
        <p:nvSpPr>
          <p:cNvPr id="47" name="TextBox 46">
            <a:extLst>
              <a:ext uri="{FF2B5EF4-FFF2-40B4-BE49-F238E27FC236}">
                <a16:creationId xmlns:a16="http://schemas.microsoft.com/office/drawing/2014/main" id="{6F0F0AC8-E13A-6B5B-2219-532DD16D5D06}"/>
              </a:ext>
            </a:extLst>
          </p:cNvPr>
          <p:cNvSpPr txBox="1"/>
          <p:nvPr/>
        </p:nvSpPr>
        <p:spPr>
          <a:xfrm>
            <a:off x="4148819" y="3247475"/>
            <a:ext cx="1137581" cy="400110"/>
          </a:xfrm>
          <a:prstGeom prst="rect">
            <a:avLst/>
          </a:prstGeom>
          <a:noFill/>
        </p:spPr>
        <p:txBody>
          <a:bodyPr wrap="square" rtlCol="0">
            <a:spAutoFit/>
          </a:bodyPr>
          <a:lstStyle/>
          <a:p>
            <a:r>
              <a:rPr lang="en-US" sz="1000" i="1" dirty="0">
                <a:latin typeface="Century Gothic" panose="020B0502020202020204" pitchFamily="34" charset="0"/>
              </a:rPr>
              <a:t>Agree completely</a:t>
            </a:r>
          </a:p>
        </p:txBody>
      </p:sp>
      <p:sp>
        <p:nvSpPr>
          <p:cNvPr id="49" name="TextBox 48">
            <a:extLst>
              <a:ext uri="{FF2B5EF4-FFF2-40B4-BE49-F238E27FC236}">
                <a16:creationId xmlns:a16="http://schemas.microsoft.com/office/drawing/2014/main" id="{A78D390D-27F1-DFF6-666A-29DAA0F621FA}"/>
              </a:ext>
            </a:extLst>
          </p:cNvPr>
          <p:cNvSpPr txBox="1"/>
          <p:nvPr/>
        </p:nvSpPr>
        <p:spPr>
          <a:xfrm>
            <a:off x="5599481" y="3247475"/>
            <a:ext cx="1240319" cy="400110"/>
          </a:xfrm>
          <a:prstGeom prst="rect">
            <a:avLst/>
          </a:prstGeom>
          <a:noFill/>
        </p:spPr>
        <p:txBody>
          <a:bodyPr wrap="square" rtlCol="0">
            <a:spAutoFit/>
          </a:bodyPr>
          <a:lstStyle/>
          <a:p>
            <a:r>
              <a:rPr lang="en-US" sz="1000" i="1" dirty="0">
                <a:latin typeface="Century Gothic" panose="020B0502020202020204" pitchFamily="34" charset="0"/>
              </a:rPr>
              <a:t>Agree somewhat</a:t>
            </a:r>
          </a:p>
        </p:txBody>
      </p:sp>
      <p:sp>
        <p:nvSpPr>
          <p:cNvPr id="3" name="TextBox 2">
            <a:extLst>
              <a:ext uri="{FF2B5EF4-FFF2-40B4-BE49-F238E27FC236}">
                <a16:creationId xmlns:a16="http://schemas.microsoft.com/office/drawing/2014/main" id="{0954EAD9-1A4F-A100-B758-CBA39579E4D2}"/>
              </a:ext>
            </a:extLst>
          </p:cNvPr>
          <p:cNvSpPr txBox="1"/>
          <p:nvPr/>
        </p:nvSpPr>
        <p:spPr>
          <a:xfrm>
            <a:off x="7393476" y="3278803"/>
            <a:ext cx="852052" cy="400110"/>
          </a:xfrm>
          <a:prstGeom prst="rect">
            <a:avLst/>
          </a:prstGeom>
          <a:noFill/>
        </p:spPr>
        <p:txBody>
          <a:bodyPr wrap="square" rtlCol="0">
            <a:spAutoFit/>
          </a:bodyPr>
          <a:lstStyle/>
          <a:p>
            <a:r>
              <a:rPr lang="en-US" sz="1000" i="1" dirty="0">
                <a:latin typeface="Century Gothic" panose="020B0502020202020204" pitchFamily="34" charset="0"/>
              </a:rPr>
              <a:t>Disagree</a:t>
            </a:r>
          </a:p>
          <a:p>
            <a:r>
              <a:rPr lang="en-US" sz="1000" i="1" dirty="0">
                <a:latin typeface="Century Gothic" panose="020B0502020202020204" pitchFamily="34" charset="0"/>
              </a:rPr>
              <a:t>somewhat</a:t>
            </a:r>
          </a:p>
        </p:txBody>
      </p:sp>
      <p:sp>
        <p:nvSpPr>
          <p:cNvPr id="4" name="TextBox 3">
            <a:extLst>
              <a:ext uri="{FF2B5EF4-FFF2-40B4-BE49-F238E27FC236}">
                <a16:creationId xmlns:a16="http://schemas.microsoft.com/office/drawing/2014/main" id="{9FD62035-3CB6-9A40-7751-3D55D9D27D62}"/>
              </a:ext>
            </a:extLst>
          </p:cNvPr>
          <p:cNvSpPr txBox="1"/>
          <p:nvPr/>
        </p:nvSpPr>
        <p:spPr>
          <a:xfrm>
            <a:off x="8150945" y="3285210"/>
            <a:ext cx="917996" cy="400110"/>
          </a:xfrm>
          <a:prstGeom prst="rect">
            <a:avLst/>
          </a:prstGeom>
          <a:noFill/>
        </p:spPr>
        <p:txBody>
          <a:bodyPr wrap="square" rtlCol="0">
            <a:spAutoFit/>
          </a:bodyPr>
          <a:lstStyle/>
          <a:p>
            <a:r>
              <a:rPr lang="en-US" sz="1000" i="1" dirty="0">
                <a:latin typeface="Century Gothic" panose="020B0502020202020204" pitchFamily="34" charset="0"/>
              </a:rPr>
              <a:t>Disagree</a:t>
            </a:r>
          </a:p>
          <a:p>
            <a:r>
              <a:rPr lang="en-US" sz="1000" i="1" dirty="0">
                <a:latin typeface="Century Gothic" panose="020B0502020202020204" pitchFamily="34" charset="0"/>
              </a:rPr>
              <a:t>completely</a:t>
            </a:r>
          </a:p>
        </p:txBody>
      </p:sp>
      <p:sp>
        <p:nvSpPr>
          <p:cNvPr id="5" name="TextBox 4">
            <a:extLst>
              <a:ext uri="{FF2B5EF4-FFF2-40B4-BE49-F238E27FC236}">
                <a16:creationId xmlns:a16="http://schemas.microsoft.com/office/drawing/2014/main" id="{EFA5B190-D0C9-7838-7A63-C267916EC66E}"/>
              </a:ext>
            </a:extLst>
          </p:cNvPr>
          <p:cNvSpPr txBox="1"/>
          <p:nvPr/>
        </p:nvSpPr>
        <p:spPr>
          <a:xfrm>
            <a:off x="7423687" y="4751460"/>
            <a:ext cx="852052" cy="400110"/>
          </a:xfrm>
          <a:prstGeom prst="rect">
            <a:avLst/>
          </a:prstGeom>
          <a:noFill/>
        </p:spPr>
        <p:txBody>
          <a:bodyPr wrap="square" rtlCol="0">
            <a:spAutoFit/>
          </a:bodyPr>
          <a:lstStyle/>
          <a:p>
            <a:r>
              <a:rPr lang="en-US" sz="1000" i="1" dirty="0">
                <a:latin typeface="Century Gothic" panose="020B0502020202020204" pitchFamily="34" charset="0"/>
              </a:rPr>
              <a:t>Disagree</a:t>
            </a:r>
          </a:p>
          <a:p>
            <a:r>
              <a:rPr lang="en-US" sz="1000" i="1" dirty="0">
                <a:latin typeface="Century Gothic" panose="020B0502020202020204" pitchFamily="34" charset="0"/>
              </a:rPr>
              <a:t>somewhat</a:t>
            </a:r>
          </a:p>
        </p:txBody>
      </p:sp>
      <p:sp>
        <p:nvSpPr>
          <p:cNvPr id="6" name="TextBox 5">
            <a:extLst>
              <a:ext uri="{FF2B5EF4-FFF2-40B4-BE49-F238E27FC236}">
                <a16:creationId xmlns:a16="http://schemas.microsoft.com/office/drawing/2014/main" id="{5AD6EA1F-91A2-B408-1EA9-35EABA19ADD2}"/>
              </a:ext>
            </a:extLst>
          </p:cNvPr>
          <p:cNvSpPr txBox="1"/>
          <p:nvPr/>
        </p:nvSpPr>
        <p:spPr>
          <a:xfrm>
            <a:off x="8166339" y="4757867"/>
            <a:ext cx="917996" cy="400110"/>
          </a:xfrm>
          <a:prstGeom prst="rect">
            <a:avLst/>
          </a:prstGeom>
          <a:noFill/>
        </p:spPr>
        <p:txBody>
          <a:bodyPr wrap="square" rtlCol="0">
            <a:spAutoFit/>
          </a:bodyPr>
          <a:lstStyle/>
          <a:p>
            <a:r>
              <a:rPr lang="en-US" sz="1000" i="1" dirty="0">
                <a:latin typeface="Century Gothic" panose="020B0502020202020204" pitchFamily="34" charset="0"/>
              </a:rPr>
              <a:t>Disagree</a:t>
            </a:r>
          </a:p>
          <a:p>
            <a:r>
              <a:rPr lang="en-US" sz="1000" i="1" dirty="0">
                <a:latin typeface="Century Gothic" panose="020B0502020202020204" pitchFamily="34" charset="0"/>
              </a:rPr>
              <a:t>completely</a:t>
            </a:r>
          </a:p>
        </p:txBody>
      </p:sp>
    </p:spTree>
    <p:extLst>
      <p:ext uri="{BB962C8B-B14F-4D97-AF65-F5344CB8AC3E}">
        <p14:creationId xmlns:p14="http://schemas.microsoft.com/office/powerpoint/2010/main" val="90836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4258B7-43EB-BC38-BDC1-FDC6C0558AEA}"/>
              </a:ext>
            </a:extLst>
          </p:cNvPr>
          <p:cNvSpPr txBox="1"/>
          <p:nvPr/>
        </p:nvSpPr>
        <p:spPr>
          <a:xfrm>
            <a:off x="1226457" y="3429000"/>
            <a:ext cx="4572000" cy="584775"/>
          </a:xfrm>
          <a:prstGeom prst="rect">
            <a:avLst/>
          </a:prstGeom>
          <a:noFill/>
        </p:spPr>
        <p:txBody>
          <a:bodyPr wrap="square">
            <a:spAutoFit/>
          </a:bodyPr>
          <a:lstStyle/>
          <a:p>
            <a:r>
              <a:rPr kumimoji="0" lang="en-US" sz="3200" b="1" i="0" u="none" strike="noStrike" kern="1200" cap="none" spc="0" normalizeH="0" baseline="0" noProof="0" dirty="0">
                <a:ln>
                  <a:noFill/>
                </a:ln>
                <a:solidFill>
                  <a:schemeClr val="bg1"/>
                </a:solidFill>
                <a:effectLst/>
                <a:uLnTx/>
                <a:uFillTx/>
                <a:latin typeface="Century Gothic" panose="020B0502020202020204" pitchFamily="34" charset="0"/>
                <a:ea typeface="+mj-ea"/>
                <a:cs typeface="+mj-cs"/>
              </a:rPr>
              <a:t>BENEFITS OF DEI</a:t>
            </a:r>
            <a:endParaRPr lang="en-US" dirty="0">
              <a:solidFill>
                <a:schemeClr val="bg1"/>
              </a:solidFill>
            </a:endParaRPr>
          </a:p>
        </p:txBody>
      </p:sp>
      <p:cxnSp>
        <p:nvCxnSpPr>
          <p:cNvPr id="7" name="Straight Connector 6">
            <a:extLst>
              <a:ext uri="{FF2B5EF4-FFF2-40B4-BE49-F238E27FC236}">
                <a16:creationId xmlns:a16="http://schemas.microsoft.com/office/drawing/2014/main" id="{1E57F6C2-C77E-B9B9-811B-E466259A444C}"/>
              </a:ext>
            </a:extLst>
          </p:cNvPr>
          <p:cNvCxnSpPr>
            <a:cxnSpLocks/>
          </p:cNvCxnSpPr>
          <p:nvPr/>
        </p:nvCxnSpPr>
        <p:spPr>
          <a:xfrm>
            <a:off x="1320800" y="4004250"/>
            <a:ext cx="70448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12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133" y="6435075"/>
            <a:ext cx="4816691" cy="230832"/>
          </a:xfrm>
          <a:prstGeom prst="rect">
            <a:avLst/>
          </a:prstGeom>
          <a:noFill/>
        </p:spPr>
        <p:txBody>
          <a:bodyPr wrap="square" rtlCol="0">
            <a:spAutoFit/>
          </a:bodyPr>
          <a:lstStyle/>
          <a:p>
            <a:r>
              <a:rPr lang="en-US" sz="900" dirty="0">
                <a:solidFill>
                  <a:schemeClr val="tx1">
                    <a:lumMod val="50000"/>
                    <a:lumOff val="50000"/>
                  </a:schemeClr>
                </a:solidFill>
              </a:rPr>
              <a:t>4. What are the key organizational benefits of working in a fully inclusive work environment? </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BENEFITS OF DEI:</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Organizational Benefits</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6" y="1381738"/>
            <a:ext cx="8422216" cy="5232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i="1" dirty="0"/>
              <a:t>Almost all HR professionals in Eastern Canada cite at least one organizational benefit of working in a fully inclusive work environment; the top benefit is a better workplace culture, as is true for Canada overall</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403225" y="121458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graphicFrame>
        <p:nvGraphicFramePr>
          <p:cNvPr id="41" name="Chart1">
            <a:extLst>
              <a:ext uri="{FF2B5EF4-FFF2-40B4-BE49-F238E27FC236}">
                <a16:creationId xmlns:a16="http://schemas.microsoft.com/office/drawing/2014/main" id="{27365699-CA31-D7A3-1F4D-C31F09EEDD96}"/>
              </a:ext>
            </a:extLst>
          </p:cNvPr>
          <p:cNvGraphicFramePr>
            <a:graphicFrameLocks/>
          </p:cNvGraphicFramePr>
          <p:nvPr>
            <p:extLst>
              <p:ext uri="{D42A27DB-BD31-4B8C-83A1-F6EECF244321}">
                <p14:modId xmlns:p14="http://schemas.microsoft.com/office/powerpoint/2010/main" val="3197214140"/>
              </p:ext>
            </p:extLst>
          </p:nvPr>
        </p:nvGraphicFramePr>
        <p:xfrm>
          <a:off x="302662" y="2657898"/>
          <a:ext cx="7269713" cy="3408877"/>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27153FF4-D081-9104-611C-4119B499BDFA}"/>
              </a:ext>
            </a:extLst>
          </p:cNvPr>
          <p:cNvSpPr txBox="1"/>
          <p:nvPr/>
        </p:nvSpPr>
        <p:spPr>
          <a:xfrm>
            <a:off x="3937518" y="2339375"/>
            <a:ext cx="2506635" cy="338554"/>
          </a:xfrm>
          <a:prstGeom prst="rect">
            <a:avLst/>
          </a:prstGeom>
          <a:noFill/>
        </p:spPr>
        <p:txBody>
          <a:bodyPr wrap="square" rtlCol="0">
            <a:spAutoFit/>
          </a:bodyPr>
          <a:lstStyle/>
          <a:p>
            <a:r>
              <a:rPr lang="en-US" sz="1600" b="1" i="1" dirty="0">
                <a:solidFill>
                  <a:schemeClr val="tx1">
                    <a:lumMod val="50000"/>
                    <a:lumOff val="50000"/>
                  </a:schemeClr>
                </a:solidFill>
              </a:rPr>
              <a:t>Benefits</a:t>
            </a:r>
          </a:p>
        </p:txBody>
      </p:sp>
      <p:sp>
        <p:nvSpPr>
          <p:cNvPr id="2" name="TextBox 1">
            <a:extLst>
              <a:ext uri="{FF2B5EF4-FFF2-40B4-BE49-F238E27FC236}">
                <a16:creationId xmlns:a16="http://schemas.microsoft.com/office/drawing/2014/main" id="{50E64B30-DC3F-8684-3231-A2E56CBD9773}"/>
              </a:ext>
            </a:extLst>
          </p:cNvPr>
          <p:cNvSpPr txBox="1"/>
          <p:nvPr/>
        </p:nvSpPr>
        <p:spPr>
          <a:xfrm>
            <a:off x="7057942" y="3570160"/>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55%</a:t>
            </a:r>
          </a:p>
        </p:txBody>
      </p:sp>
      <p:cxnSp>
        <p:nvCxnSpPr>
          <p:cNvPr id="3" name="Straight Arrow Connector 2">
            <a:extLst>
              <a:ext uri="{FF2B5EF4-FFF2-40B4-BE49-F238E27FC236}">
                <a16:creationId xmlns:a16="http://schemas.microsoft.com/office/drawing/2014/main" id="{C8BC5413-C5C8-9115-65CD-7FCDFCD423E8}"/>
              </a:ext>
            </a:extLst>
          </p:cNvPr>
          <p:cNvCxnSpPr/>
          <p:nvPr/>
        </p:nvCxnSpPr>
        <p:spPr>
          <a:xfrm flipH="1">
            <a:off x="6796004" y="3723679"/>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7851C26-0AAC-462F-5BB0-1BE72E4046F1}"/>
              </a:ext>
            </a:extLst>
          </p:cNvPr>
          <p:cNvSpPr txBox="1"/>
          <p:nvPr/>
        </p:nvSpPr>
        <p:spPr>
          <a:xfrm>
            <a:off x="6788777" y="4819325"/>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50%</a:t>
            </a:r>
          </a:p>
        </p:txBody>
      </p:sp>
      <p:cxnSp>
        <p:nvCxnSpPr>
          <p:cNvPr id="6" name="Straight Arrow Connector 5">
            <a:extLst>
              <a:ext uri="{FF2B5EF4-FFF2-40B4-BE49-F238E27FC236}">
                <a16:creationId xmlns:a16="http://schemas.microsoft.com/office/drawing/2014/main" id="{1528F87A-CDF3-1D57-2BDE-4045101DE4C4}"/>
              </a:ext>
            </a:extLst>
          </p:cNvPr>
          <p:cNvCxnSpPr/>
          <p:nvPr/>
        </p:nvCxnSpPr>
        <p:spPr>
          <a:xfrm flipH="1">
            <a:off x="6526839" y="4972844"/>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499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133" y="6435075"/>
            <a:ext cx="5635842" cy="369332"/>
          </a:xfrm>
          <a:prstGeom prst="rect">
            <a:avLst/>
          </a:prstGeom>
          <a:noFill/>
        </p:spPr>
        <p:txBody>
          <a:bodyPr wrap="square" rtlCol="0">
            <a:spAutoFit/>
          </a:bodyPr>
          <a:lstStyle/>
          <a:p>
            <a:r>
              <a:rPr lang="en-US" sz="900" dirty="0">
                <a:solidFill>
                  <a:schemeClr val="tx1">
                    <a:lumMod val="50000"/>
                    <a:lumOff val="50000"/>
                  </a:schemeClr>
                </a:solidFill>
              </a:rPr>
              <a:t>11.  Which of the following steps are most important for an organization to implement an effective DEI (diversity equity and inclusion) strategy (even if your organization is not using them)?</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BENEFITS OF DEI: </a:t>
            </a:r>
            <a:r>
              <a:rPr lang="en-US" dirty="0">
                <a:solidFill>
                  <a:schemeClr val="bg1">
                    <a:lumMod val="50000"/>
                  </a:schemeClr>
                </a:solidFill>
                <a:latin typeface="Century Gothic" panose="020B0502020202020204" pitchFamily="34" charset="0"/>
              </a:rPr>
              <a:t>Best Practices</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Keys to Implementation</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381738"/>
            <a:ext cx="8711978" cy="8156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i="1" dirty="0"/>
              <a:t>Almost all HR professionals in Eastern Canada cite at least one key tactic to implementing an effective DEI strategy</a:t>
            </a:r>
          </a:p>
          <a:p>
            <a:pPr marL="285750" indent="-285750">
              <a:spcAft>
                <a:spcPts val="600"/>
              </a:spcAft>
              <a:buFont typeface="Arial" panose="020B0604020202020204" pitchFamily="34" charset="0"/>
              <a:buChar char="•"/>
            </a:pPr>
            <a:r>
              <a:rPr lang="en-US" sz="1400" i="1" dirty="0"/>
              <a:t>Those in Eastern Canada are more likely to cite the importance of diversity in hiring and in the formation of internal committees</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41" name="Chart1">
            <a:extLst>
              <a:ext uri="{FF2B5EF4-FFF2-40B4-BE49-F238E27FC236}">
                <a16:creationId xmlns:a16="http://schemas.microsoft.com/office/drawing/2014/main" id="{27365699-CA31-D7A3-1F4D-C31F09EEDD96}"/>
              </a:ext>
            </a:extLst>
          </p:cNvPr>
          <p:cNvGraphicFramePr>
            <a:graphicFrameLocks/>
          </p:cNvGraphicFramePr>
          <p:nvPr>
            <p:extLst>
              <p:ext uri="{D42A27DB-BD31-4B8C-83A1-F6EECF244321}">
                <p14:modId xmlns:p14="http://schemas.microsoft.com/office/powerpoint/2010/main" val="3455540757"/>
              </p:ext>
            </p:extLst>
          </p:nvPr>
        </p:nvGraphicFramePr>
        <p:xfrm>
          <a:off x="-404927" y="2499448"/>
          <a:ext cx="8372032" cy="3838411"/>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27153FF4-D081-9104-611C-4119B499BDFA}"/>
              </a:ext>
            </a:extLst>
          </p:cNvPr>
          <p:cNvSpPr txBox="1"/>
          <p:nvPr/>
        </p:nvSpPr>
        <p:spPr>
          <a:xfrm>
            <a:off x="3899140" y="2186397"/>
            <a:ext cx="2506635" cy="338554"/>
          </a:xfrm>
          <a:prstGeom prst="rect">
            <a:avLst/>
          </a:prstGeom>
          <a:noFill/>
        </p:spPr>
        <p:txBody>
          <a:bodyPr wrap="square" rtlCol="0">
            <a:spAutoFit/>
          </a:bodyPr>
          <a:lstStyle/>
          <a:p>
            <a:r>
              <a:rPr lang="en-US" sz="1600" b="1" i="1" dirty="0">
                <a:solidFill>
                  <a:schemeClr val="tx1">
                    <a:lumMod val="50000"/>
                    <a:lumOff val="50000"/>
                  </a:schemeClr>
                </a:solidFill>
              </a:rPr>
              <a:t>Keys to Implementation</a:t>
            </a:r>
          </a:p>
        </p:txBody>
      </p:sp>
      <p:sp>
        <p:nvSpPr>
          <p:cNvPr id="3" name="TextBox 2">
            <a:extLst>
              <a:ext uri="{FF2B5EF4-FFF2-40B4-BE49-F238E27FC236}">
                <a16:creationId xmlns:a16="http://schemas.microsoft.com/office/drawing/2014/main" id="{99ACE3F2-FB34-348D-A88D-2BCA644627B7}"/>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2" name="TextBox 1">
            <a:extLst>
              <a:ext uri="{FF2B5EF4-FFF2-40B4-BE49-F238E27FC236}">
                <a16:creationId xmlns:a16="http://schemas.microsoft.com/office/drawing/2014/main" id="{0C0CDCF9-98D3-0A30-675A-1146457032A5}"/>
              </a:ext>
            </a:extLst>
          </p:cNvPr>
          <p:cNvSpPr txBox="1"/>
          <p:nvPr/>
        </p:nvSpPr>
        <p:spPr>
          <a:xfrm>
            <a:off x="7331005" y="3110215"/>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63%</a:t>
            </a:r>
          </a:p>
        </p:txBody>
      </p:sp>
      <p:cxnSp>
        <p:nvCxnSpPr>
          <p:cNvPr id="4" name="Straight Arrow Connector 3">
            <a:extLst>
              <a:ext uri="{FF2B5EF4-FFF2-40B4-BE49-F238E27FC236}">
                <a16:creationId xmlns:a16="http://schemas.microsoft.com/office/drawing/2014/main" id="{7BAED39A-1B54-6EF1-4E64-9EF9EDB5BC4E}"/>
              </a:ext>
            </a:extLst>
          </p:cNvPr>
          <p:cNvCxnSpPr/>
          <p:nvPr/>
        </p:nvCxnSpPr>
        <p:spPr>
          <a:xfrm flipH="1">
            <a:off x="7069067" y="3263734"/>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537ED48-E182-2E83-6C5B-6D59D374F13C}"/>
              </a:ext>
            </a:extLst>
          </p:cNvPr>
          <p:cNvSpPr txBox="1"/>
          <p:nvPr/>
        </p:nvSpPr>
        <p:spPr>
          <a:xfrm>
            <a:off x="7038355" y="3460802"/>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56%</a:t>
            </a:r>
          </a:p>
        </p:txBody>
      </p:sp>
      <p:cxnSp>
        <p:nvCxnSpPr>
          <p:cNvPr id="7" name="Straight Arrow Connector 6">
            <a:extLst>
              <a:ext uri="{FF2B5EF4-FFF2-40B4-BE49-F238E27FC236}">
                <a16:creationId xmlns:a16="http://schemas.microsoft.com/office/drawing/2014/main" id="{E2D77407-661B-F2AC-CCDB-C257BC6AC3BF}"/>
              </a:ext>
            </a:extLst>
          </p:cNvPr>
          <p:cNvCxnSpPr/>
          <p:nvPr/>
        </p:nvCxnSpPr>
        <p:spPr>
          <a:xfrm flipH="1">
            <a:off x="6776417" y="3614321"/>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87A954E-28CE-1F29-4501-246566A6CA94}"/>
              </a:ext>
            </a:extLst>
          </p:cNvPr>
          <p:cNvSpPr txBox="1"/>
          <p:nvPr/>
        </p:nvSpPr>
        <p:spPr>
          <a:xfrm>
            <a:off x="6314330" y="4410243"/>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34%</a:t>
            </a:r>
          </a:p>
        </p:txBody>
      </p:sp>
      <p:cxnSp>
        <p:nvCxnSpPr>
          <p:cNvPr id="14" name="Straight Arrow Connector 13">
            <a:extLst>
              <a:ext uri="{FF2B5EF4-FFF2-40B4-BE49-F238E27FC236}">
                <a16:creationId xmlns:a16="http://schemas.microsoft.com/office/drawing/2014/main" id="{3C72E609-D8BE-564C-10C0-3049994FC6F2}"/>
              </a:ext>
            </a:extLst>
          </p:cNvPr>
          <p:cNvCxnSpPr/>
          <p:nvPr/>
        </p:nvCxnSpPr>
        <p:spPr>
          <a:xfrm flipH="1">
            <a:off x="6052392" y="4563762"/>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1540B07-C67D-D80F-63BB-F02752AB9CB8}"/>
              </a:ext>
            </a:extLst>
          </p:cNvPr>
          <p:cNvSpPr txBox="1"/>
          <p:nvPr/>
        </p:nvSpPr>
        <p:spPr>
          <a:xfrm>
            <a:off x="5741730" y="5083095"/>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21%</a:t>
            </a:r>
          </a:p>
        </p:txBody>
      </p:sp>
      <p:cxnSp>
        <p:nvCxnSpPr>
          <p:cNvPr id="18" name="Straight Arrow Connector 17">
            <a:extLst>
              <a:ext uri="{FF2B5EF4-FFF2-40B4-BE49-F238E27FC236}">
                <a16:creationId xmlns:a16="http://schemas.microsoft.com/office/drawing/2014/main" id="{82267D44-F47F-F963-1B86-D0B2B8E07D18}"/>
              </a:ext>
            </a:extLst>
          </p:cNvPr>
          <p:cNvCxnSpPr/>
          <p:nvPr/>
        </p:nvCxnSpPr>
        <p:spPr>
          <a:xfrm flipH="1">
            <a:off x="5479792" y="5236614"/>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167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133" y="6435075"/>
            <a:ext cx="5635842" cy="369332"/>
          </a:xfrm>
          <a:prstGeom prst="rect">
            <a:avLst/>
          </a:prstGeom>
          <a:noFill/>
        </p:spPr>
        <p:txBody>
          <a:bodyPr wrap="square" rtlCol="0">
            <a:spAutoFit/>
          </a:bodyPr>
          <a:lstStyle/>
          <a:p>
            <a:r>
              <a:rPr lang="en-US" sz="900" dirty="0">
                <a:solidFill>
                  <a:schemeClr val="tx1">
                    <a:lumMod val="50000"/>
                    <a:lumOff val="50000"/>
                  </a:schemeClr>
                </a:solidFill>
              </a:rPr>
              <a:t>12. Which of the following do you think would be most likely to bring change in your company? (Select all that apply if this is not currently happening at your company.)</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BENEFITS OF DEI: </a:t>
            </a:r>
            <a:r>
              <a:rPr lang="en-US" dirty="0">
                <a:solidFill>
                  <a:schemeClr val="bg1">
                    <a:lumMod val="50000"/>
                  </a:schemeClr>
                </a:solidFill>
                <a:latin typeface="Century Gothic" panose="020B0502020202020204" pitchFamily="34" charset="0"/>
              </a:rPr>
              <a:t>Best Practices</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Strategies for Bringing Change</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4" y="1315063"/>
            <a:ext cx="8321675" cy="5232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i="1" dirty="0"/>
              <a:t>Diversity at senior levels, through hiring or promotion, is most commonly viewed as likely to bring change, and is more likely to be cited by those in Eastern Canada</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graphicFrame>
        <p:nvGraphicFramePr>
          <p:cNvPr id="41" name="Chart1">
            <a:extLst>
              <a:ext uri="{FF2B5EF4-FFF2-40B4-BE49-F238E27FC236}">
                <a16:creationId xmlns:a16="http://schemas.microsoft.com/office/drawing/2014/main" id="{27365699-CA31-D7A3-1F4D-C31F09EEDD96}"/>
              </a:ext>
            </a:extLst>
          </p:cNvPr>
          <p:cNvGraphicFramePr>
            <a:graphicFrameLocks/>
          </p:cNvGraphicFramePr>
          <p:nvPr>
            <p:extLst>
              <p:ext uri="{D42A27DB-BD31-4B8C-83A1-F6EECF244321}">
                <p14:modId xmlns:p14="http://schemas.microsoft.com/office/powerpoint/2010/main" val="2251345115"/>
              </p:ext>
            </p:extLst>
          </p:nvPr>
        </p:nvGraphicFramePr>
        <p:xfrm>
          <a:off x="180588" y="2191617"/>
          <a:ext cx="7131050" cy="4104958"/>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27153FF4-D081-9104-611C-4119B499BDFA}"/>
              </a:ext>
            </a:extLst>
          </p:cNvPr>
          <p:cNvSpPr txBox="1"/>
          <p:nvPr/>
        </p:nvSpPr>
        <p:spPr>
          <a:xfrm>
            <a:off x="4059956" y="1880876"/>
            <a:ext cx="2506635" cy="338554"/>
          </a:xfrm>
          <a:prstGeom prst="rect">
            <a:avLst/>
          </a:prstGeom>
          <a:noFill/>
        </p:spPr>
        <p:txBody>
          <a:bodyPr wrap="square" rtlCol="0">
            <a:spAutoFit/>
          </a:bodyPr>
          <a:lstStyle/>
          <a:p>
            <a:r>
              <a:rPr lang="en-US" sz="1600" b="1" i="1" dirty="0">
                <a:solidFill>
                  <a:schemeClr val="tx1">
                    <a:lumMod val="50000"/>
                    <a:lumOff val="50000"/>
                  </a:schemeClr>
                </a:solidFill>
              </a:rPr>
              <a:t>Tactics for Change</a:t>
            </a:r>
          </a:p>
        </p:txBody>
      </p:sp>
      <p:sp>
        <p:nvSpPr>
          <p:cNvPr id="2" name="TextBox 1">
            <a:extLst>
              <a:ext uri="{FF2B5EF4-FFF2-40B4-BE49-F238E27FC236}">
                <a16:creationId xmlns:a16="http://schemas.microsoft.com/office/drawing/2014/main" id="{3983EEBE-A94C-D821-83F3-B8FA679FC725}"/>
              </a:ext>
            </a:extLst>
          </p:cNvPr>
          <p:cNvSpPr txBox="1"/>
          <p:nvPr/>
        </p:nvSpPr>
        <p:spPr>
          <a:xfrm>
            <a:off x="7044755" y="2248527"/>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54%</a:t>
            </a:r>
          </a:p>
        </p:txBody>
      </p:sp>
      <p:cxnSp>
        <p:nvCxnSpPr>
          <p:cNvPr id="3" name="Straight Arrow Connector 2">
            <a:extLst>
              <a:ext uri="{FF2B5EF4-FFF2-40B4-BE49-F238E27FC236}">
                <a16:creationId xmlns:a16="http://schemas.microsoft.com/office/drawing/2014/main" id="{09FE2E90-F5A0-C94C-8DA0-B502E92E2945}"/>
              </a:ext>
            </a:extLst>
          </p:cNvPr>
          <p:cNvCxnSpPr/>
          <p:nvPr/>
        </p:nvCxnSpPr>
        <p:spPr>
          <a:xfrm flipH="1">
            <a:off x="6782817" y="2402046"/>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C4EA19B-378B-3734-2C24-62ECDED9E05E}"/>
              </a:ext>
            </a:extLst>
          </p:cNvPr>
          <p:cNvSpPr txBox="1"/>
          <p:nvPr/>
        </p:nvSpPr>
        <p:spPr>
          <a:xfrm>
            <a:off x="6700938" y="2668177"/>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49%</a:t>
            </a:r>
          </a:p>
        </p:txBody>
      </p:sp>
      <p:cxnSp>
        <p:nvCxnSpPr>
          <p:cNvPr id="6" name="Straight Arrow Connector 5">
            <a:extLst>
              <a:ext uri="{FF2B5EF4-FFF2-40B4-BE49-F238E27FC236}">
                <a16:creationId xmlns:a16="http://schemas.microsoft.com/office/drawing/2014/main" id="{1B6B8525-8420-BCD9-6A91-9B3CE49D9F1B}"/>
              </a:ext>
            </a:extLst>
          </p:cNvPr>
          <p:cNvCxnSpPr/>
          <p:nvPr/>
        </p:nvCxnSpPr>
        <p:spPr>
          <a:xfrm flipH="1">
            <a:off x="6439000" y="2821696"/>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541AF6C-D6E9-CB6D-534B-C7DAD55EA6B3}"/>
              </a:ext>
            </a:extLst>
          </p:cNvPr>
          <p:cNvSpPr txBox="1"/>
          <p:nvPr/>
        </p:nvSpPr>
        <p:spPr>
          <a:xfrm>
            <a:off x="6566591" y="3078158"/>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46%</a:t>
            </a:r>
          </a:p>
        </p:txBody>
      </p:sp>
      <p:cxnSp>
        <p:nvCxnSpPr>
          <p:cNvPr id="9" name="Straight Arrow Connector 8">
            <a:extLst>
              <a:ext uri="{FF2B5EF4-FFF2-40B4-BE49-F238E27FC236}">
                <a16:creationId xmlns:a16="http://schemas.microsoft.com/office/drawing/2014/main" id="{315335C0-213C-8E9E-2893-19A60FDA8778}"/>
              </a:ext>
            </a:extLst>
          </p:cNvPr>
          <p:cNvCxnSpPr/>
          <p:nvPr/>
        </p:nvCxnSpPr>
        <p:spPr>
          <a:xfrm flipH="1">
            <a:off x="6304653" y="3231677"/>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7879C58-326B-82B6-6CE6-FA57499AC5EF}"/>
              </a:ext>
            </a:extLst>
          </p:cNvPr>
          <p:cNvSpPr txBox="1"/>
          <p:nvPr/>
        </p:nvSpPr>
        <p:spPr>
          <a:xfrm>
            <a:off x="6203605" y="3889510"/>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35%</a:t>
            </a:r>
          </a:p>
        </p:txBody>
      </p:sp>
      <p:cxnSp>
        <p:nvCxnSpPr>
          <p:cNvPr id="11" name="Straight Arrow Connector 10">
            <a:extLst>
              <a:ext uri="{FF2B5EF4-FFF2-40B4-BE49-F238E27FC236}">
                <a16:creationId xmlns:a16="http://schemas.microsoft.com/office/drawing/2014/main" id="{56EFDA95-7681-F9C7-4E9E-A8472D66B9C0}"/>
              </a:ext>
            </a:extLst>
          </p:cNvPr>
          <p:cNvCxnSpPr/>
          <p:nvPr/>
        </p:nvCxnSpPr>
        <p:spPr>
          <a:xfrm flipH="1">
            <a:off x="5941667" y="4043029"/>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85902C6-FA72-CFC4-E420-C5E2E0341868}"/>
              </a:ext>
            </a:extLst>
          </p:cNvPr>
          <p:cNvSpPr txBox="1"/>
          <p:nvPr/>
        </p:nvSpPr>
        <p:spPr>
          <a:xfrm>
            <a:off x="5592905" y="4700862"/>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21%</a:t>
            </a:r>
          </a:p>
        </p:txBody>
      </p:sp>
      <p:cxnSp>
        <p:nvCxnSpPr>
          <p:cNvPr id="14" name="Straight Arrow Connector 13">
            <a:extLst>
              <a:ext uri="{FF2B5EF4-FFF2-40B4-BE49-F238E27FC236}">
                <a16:creationId xmlns:a16="http://schemas.microsoft.com/office/drawing/2014/main" id="{7EA65F6D-B0AE-8F46-DC69-01E186467A9C}"/>
              </a:ext>
            </a:extLst>
          </p:cNvPr>
          <p:cNvCxnSpPr/>
          <p:nvPr/>
        </p:nvCxnSpPr>
        <p:spPr>
          <a:xfrm flipH="1">
            <a:off x="5330967" y="4854381"/>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40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F606E6-04C8-DAC9-AF25-91A337D44612}"/>
              </a:ext>
            </a:extLst>
          </p:cNvPr>
          <p:cNvCxnSpPr>
            <a:cxnSpLocks/>
          </p:cNvCxnSpPr>
          <p:nvPr/>
        </p:nvCxnSpPr>
        <p:spPr>
          <a:xfrm>
            <a:off x="2569029" y="1834166"/>
            <a:ext cx="6197449"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D765F30-698C-B7E0-6499-E4D5E59140D2}"/>
              </a:ext>
            </a:extLst>
          </p:cNvPr>
          <p:cNvSpPr txBox="1"/>
          <p:nvPr/>
        </p:nvSpPr>
        <p:spPr>
          <a:xfrm>
            <a:off x="696685" y="1511000"/>
            <a:ext cx="2409372" cy="523220"/>
          </a:xfrm>
          <a:prstGeom prst="rect">
            <a:avLst/>
          </a:prstGeom>
          <a:noFill/>
        </p:spPr>
        <p:txBody>
          <a:bodyPr wrap="square" rtlCol="0">
            <a:spAutoFit/>
          </a:bodyPr>
          <a:lstStyle/>
          <a:p>
            <a:r>
              <a:rPr lang="en-US" sz="2800" dirty="0">
                <a:latin typeface="Century Gothic" panose="020B0502020202020204" pitchFamily="34" charset="0"/>
              </a:rPr>
              <a:t>Contents</a:t>
            </a:r>
          </a:p>
        </p:txBody>
      </p:sp>
      <p:sp>
        <p:nvSpPr>
          <p:cNvPr id="26" name="TextBox 25">
            <a:extLst>
              <a:ext uri="{FF2B5EF4-FFF2-40B4-BE49-F238E27FC236}">
                <a16:creationId xmlns:a16="http://schemas.microsoft.com/office/drawing/2014/main" id="{24412FB0-12DA-79BA-BD96-2265CCD78697}"/>
              </a:ext>
            </a:extLst>
          </p:cNvPr>
          <p:cNvSpPr txBox="1"/>
          <p:nvPr/>
        </p:nvSpPr>
        <p:spPr>
          <a:xfrm>
            <a:off x="2569029" y="2293257"/>
            <a:ext cx="537028" cy="369332"/>
          </a:xfrm>
          <a:prstGeom prst="rect">
            <a:avLst/>
          </a:prstGeom>
          <a:noFill/>
        </p:spPr>
        <p:txBody>
          <a:bodyPr wrap="square" rtlCol="0">
            <a:spAutoFit/>
          </a:bodyPr>
          <a:lstStyle/>
          <a:p>
            <a:r>
              <a:rPr lang="en-US" dirty="0">
                <a:latin typeface="Century Gothic" panose="020B0502020202020204" pitchFamily="34" charset="0"/>
              </a:rPr>
              <a:t>3</a:t>
            </a:r>
          </a:p>
        </p:txBody>
      </p:sp>
      <p:sp>
        <p:nvSpPr>
          <p:cNvPr id="27" name="TextBox 26">
            <a:extLst>
              <a:ext uri="{FF2B5EF4-FFF2-40B4-BE49-F238E27FC236}">
                <a16:creationId xmlns:a16="http://schemas.microsoft.com/office/drawing/2014/main" id="{864F7E38-C4E6-3BFE-07D8-6EA4B334AABA}"/>
              </a:ext>
            </a:extLst>
          </p:cNvPr>
          <p:cNvSpPr txBox="1"/>
          <p:nvPr/>
        </p:nvSpPr>
        <p:spPr>
          <a:xfrm>
            <a:off x="3258456" y="2293257"/>
            <a:ext cx="4550229" cy="369332"/>
          </a:xfrm>
          <a:prstGeom prst="rect">
            <a:avLst/>
          </a:prstGeom>
          <a:noFill/>
        </p:spPr>
        <p:txBody>
          <a:bodyPr wrap="square" rtlCol="0">
            <a:spAutoFit/>
          </a:bodyPr>
          <a:lstStyle/>
          <a:p>
            <a:r>
              <a:rPr lang="en-US" dirty="0">
                <a:latin typeface="Century Gothic" panose="020B0502020202020204" pitchFamily="34" charset="0"/>
              </a:rPr>
              <a:t>Methodology</a:t>
            </a:r>
          </a:p>
        </p:txBody>
      </p:sp>
      <p:sp>
        <p:nvSpPr>
          <p:cNvPr id="28" name="TextBox 27">
            <a:extLst>
              <a:ext uri="{FF2B5EF4-FFF2-40B4-BE49-F238E27FC236}">
                <a16:creationId xmlns:a16="http://schemas.microsoft.com/office/drawing/2014/main" id="{6593937C-C3AB-6E2D-FDAD-1740AE8DFDB2}"/>
              </a:ext>
            </a:extLst>
          </p:cNvPr>
          <p:cNvSpPr txBox="1"/>
          <p:nvPr/>
        </p:nvSpPr>
        <p:spPr>
          <a:xfrm>
            <a:off x="2569029" y="2951925"/>
            <a:ext cx="537028" cy="369332"/>
          </a:xfrm>
          <a:prstGeom prst="rect">
            <a:avLst/>
          </a:prstGeom>
          <a:noFill/>
        </p:spPr>
        <p:txBody>
          <a:bodyPr wrap="square" rtlCol="0">
            <a:spAutoFit/>
          </a:bodyPr>
          <a:lstStyle/>
          <a:p>
            <a:r>
              <a:rPr lang="en-US" dirty="0">
                <a:latin typeface="Century Gothic" panose="020B0502020202020204" pitchFamily="34" charset="0"/>
              </a:rPr>
              <a:t>6</a:t>
            </a:r>
          </a:p>
        </p:txBody>
      </p:sp>
      <p:sp>
        <p:nvSpPr>
          <p:cNvPr id="29" name="TextBox 28">
            <a:extLst>
              <a:ext uri="{FF2B5EF4-FFF2-40B4-BE49-F238E27FC236}">
                <a16:creationId xmlns:a16="http://schemas.microsoft.com/office/drawing/2014/main" id="{AC588E7F-CA8D-D6AA-9469-EF18D8604A9C}"/>
              </a:ext>
            </a:extLst>
          </p:cNvPr>
          <p:cNvSpPr txBox="1"/>
          <p:nvPr/>
        </p:nvSpPr>
        <p:spPr>
          <a:xfrm>
            <a:off x="3258456" y="3610593"/>
            <a:ext cx="4550229" cy="369332"/>
          </a:xfrm>
          <a:prstGeom prst="rect">
            <a:avLst/>
          </a:prstGeom>
          <a:noFill/>
        </p:spPr>
        <p:txBody>
          <a:bodyPr wrap="square" rtlCol="0">
            <a:spAutoFit/>
          </a:bodyPr>
          <a:lstStyle/>
          <a:p>
            <a:r>
              <a:rPr lang="en-US" dirty="0">
                <a:latin typeface="Century Gothic" panose="020B0502020202020204" pitchFamily="34" charset="0"/>
              </a:rPr>
              <a:t>Benefits of DEI</a:t>
            </a:r>
          </a:p>
        </p:txBody>
      </p:sp>
      <p:sp>
        <p:nvSpPr>
          <p:cNvPr id="30" name="TextBox 29">
            <a:extLst>
              <a:ext uri="{FF2B5EF4-FFF2-40B4-BE49-F238E27FC236}">
                <a16:creationId xmlns:a16="http://schemas.microsoft.com/office/drawing/2014/main" id="{DE8A1D52-F0CB-EFF7-0D79-4027C1961713}"/>
              </a:ext>
            </a:extLst>
          </p:cNvPr>
          <p:cNvSpPr txBox="1"/>
          <p:nvPr/>
        </p:nvSpPr>
        <p:spPr>
          <a:xfrm>
            <a:off x="2569029" y="4269261"/>
            <a:ext cx="537028" cy="369332"/>
          </a:xfrm>
          <a:prstGeom prst="rect">
            <a:avLst/>
          </a:prstGeom>
          <a:noFill/>
        </p:spPr>
        <p:txBody>
          <a:bodyPr wrap="square" rtlCol="0">
            <a:spAutoFit/>
          </a:bodyPr>
          <a:lstStyle/>
          <a:p>
            <a:r>
              <a:rPr lang="en-US" dirty="0">
                <a:latin typeface="Century Gothic" panose="020B0502020202020204" pitchFamily="34" charset="0"/>
              </a:rPr>
              <a:t>21</a:t>
            </a:r>
          </a:p>
        </p:txBody>
      </p:sp>
      <p:sp>
        <p:nvSpPr>
          <p:cNvPr id="31" name="TextBox 30">
            <a:extLst>
              <a:ext uri="{FF2B5EF4-FFF2-40B4-BE49-F238E27FC236}">
                <a16:creationId xmlns:a16="http://schemas.microsoft.com/office/drawing/2014/main" id="{333BC082-B9FF-6719-99F0-2FB10498A7D3}"/>
              </a:ext>
            </a:extLst>
          </p:cNvPr>
          <p:cNvSpPr txBox="1"/>
          <p:nvPr/>
        </p:nvSpPr>
        <p:spPr>
          <a:xfrm>
            <a:off x="3258456" y="4269261"/>
            <a:ext cx="4550229" cy="369332"/>
          </a:xfrm>
          <a:prstGeom prst="rect">
            <a:avLst/>
          </a:prstGeom>
          <a:noFill/>
        </p:spPr>
        <p:txBody>
          <a:bodyPr wrap="square" rtlCol="0">
            <a:spAutoFit/>
          </a:bodyPr>
          <a:lstStyle/>
          <a:p>
            <a:r>
              <a:rPr lang="en-US" dirty="0">
                <a:latin typeface="Century Gothic" panose="020B0502020202020204" pitchFamily="34" charset="0"/>
              </a:rPr>
              <a:t>Role of Leadership </a:t>
            </a:r>
          </a:p>
        </p:txBody>
      </p:sp>
      <p:sp>
        <p:nvSpPr>
          <p:cNvPr id="32" name="TextBox 31">
            <a:extLst>
              <a:ext uri="{FF2B5EF4-FFF2-40B4-BE49-F238E27FC236}">
                <a16:creationId xmlns:a16="http://schemas.microsoft.com/office/drawing/2014/main" id="{F80AD9AC-11C3-0AD8-811D-AFD4B6FA220A}"/>
              </a:ext>
            </a:extLst>
          </p:cNvPr>
          <p:cNvSpPr txBox="1"/>
          <p:nvPr/>
        </p:nvSpPr>
        <p:spPr>
          <a:xfrm>
            <a:off x="2569029" y="4927929"/>
            <a:ext cx="537028" cy="369332"/>
          </a:xfrm>
          <a:prstGeom prst="rect">
            <a:avLst/>
          </a:prstGeom>
          <a:noFill/>
        </p:spPr>
        <p:txBody>
          <a:bodyPr wrap="square" rtlCol="0">
            <a:spAutoFit/>
          </a:bodyPr>
          <a:lstStyle/>
          <a:p>
            <a:r>
              <a:rPr lang="en-US" dirty="0">
                <a:latin typeface="Century Gothic" panose="020B0502020202020204" pitchFamily="34" charset="0"/>
              </a:rPr>
              <a:t>25</a:t>
            </a:r>
          </a:p>
        </p:txBody>
      </p:sp>
      <p:sp>
        <p:nvSpPr>
          <p:cNvPr id="33" name="TextBox 32">
            <a:extLst>
              <a:ext uri="{FF2B5EF4-FFF2-40B4-BE49-F238E27FC236}">
                <a16:creationId xmlns:a16="http://schemas.microsoft.com/office/drawing/2014/main" id="{DCEA98AF-9AF4-9AFB-6D7F-5F8A72B39124}"/>
              </a:ext>
            </a:extLst>
          </p:cNvPr>
          <p:cNvSpPr txBox="1"/>
          <p:nvPr/>
        </p:nvSpPr>
        <p:spPr>
          <a:xfrm>
            <a:off x="3258456" y="4927929"/>
            <a:ext cx="4550229" cy="369332"/>
          </a:xfrm>
          <a:prstGeom prst="rect">
            <a:avLst/>
          </a:prstGeom>
          <a:noFill/>
        </p:spPr>
        <p:txBody>
          <a:bodyPr wrap="square" rtlCol="0">
            <a:spAutoFit/>
          </a:bodyPr>
          <a:lstStyle/>
          <a:p>
            <a:r>
              <a:rPr lang="en-US" dirty="0">
                <a:latin typeface="Century Gothic" panose="020B0502020202020204" pitchFamily="34" charset="0"/>
              </a:rPr>
              <a:t>Recruitment </a:t>
            </a:r>
          </a:p>
        </p:txBody>
      </p:sp>
      <p:sp>
        <p:nvSpPr>
          <p:cNvPr id="34" name="TextBox 33">
            <a:extLst>
              <a:ext uri="{FF2B5EF4-FFF2-40B4-BE49-F238E27FC236}">
                <a16:creationId xmlns:a16="http://schemas.microsoft.com/office/drawing/2014/main" id="{DB72516B-6F41-D77E-8619-300EDB8E832C}"/>
              </a:ext>
            </a:extLst>
          </p:cNvPr>
          <p:cNvSpPr txBox="1"/>
          <p:nvPr/>
        </p:nvSpPr>
        <p:spPr>
          <a:xfrm>
            <a:off x="2569029" y="5586595"/>
            <a:ext cx="537028" cy="369332"/>
          </a:xfrm>
          <a:prstGeom prst="rect">
            <a:avLst/>
          </a:prstGeom>
          <a:noFill/>
        </p:spPr>
        <p:txBody>
          <a:bodyPr wrap="square" rtlCol="0">
            <a:spAutoFit/>
          </a:bodyPr>
          <a:lstStyle/>
          <a:p>
            <a:r>
              <a:rPr lang="en-US" dirty="0">
                <a:latin typeface="Century Gothic" panose="020B0502020202020204" pitchFamily="34" charset="0"/>
              </a:rPr>
              <a:t>29</a:t>
            </a:r>
          </a:p>
        </p:txBody>
      </p:sp>
      <p:sp>
        <p:nvSpPr>
          <p:cNvPr id="35" name="TextBox 34">
            <a:extLst>
              <a:ext uri="{FF2B5EF4-FFF2-40B4-BE49-F238E27FC236}">
                <a16:creationId xmlns:a16="http://schemas.microsoft.com/office/drawing/2014/main" id="{16FA74E6-4CAA-CD4F-0444-34AFF67FB8ED}"/>
              </a:ext>
            </a:extLst>
          </p:cNvPr>
          <p:cNvSpPr txBox="1"/>
          <p:nvPr/>
        </p:nvSpPr>
        <p:spPr>
          <a:xfrm>
            <a:off x="3258456" y="5586595"/>
            <a:ext cx="4550229" cy="369332"/>
          </a:xfrm>
          <a:prstGeom prst="rect">
            <a:avLst/>
          </a:prstGeom>
          <a:noFill/>
        </p:spPr>
        <p:txBody>
          <a:bodyPr wrap="square" rtlCol="0">
            <a:spAutoFit/>
          </a:bodyPr>
          <a:lstStyle/>
          <a:p>
            <a:r>
              <a:rPr lang="en-US" dirty="0">
                <a:latin typeface="Century Gothic" panose="020B0502020202020204" pitchFamily="34" charset="0"/>
              </a:rPr>
              <a:t>Corporate Culture</a:t>
            </a:r>
          </a:p>
        </p:txBody>
      </p:sp>
      <p:sp>
        <p:nvSpPr>
          <p:cNvPr id="36" name="TextBox 35">
            <a:extLst>
              <a:ext uri="{FF2B5EF4-FFF2-40B4-BE49-F238E27FC236}">
                <a16:creationId xmlns:a16="http://schemas.microsoft.com/office/drawing/2014/main" id="{3C8E8BDC-6F5C-A1DB-0B74-5CDF64E43F57}"/>
              </a:ext>
            </a:extLst>
          </p:cNvPr>
          <p:cNvSpPr txBox="1"/>
          <p:nvPr/>
        </p:nvSpPr>
        <p:spPr>
          <a:xfrm>
            <a:off x="3258456" y="2951925"/>
            <a:ext cx="4550229" cy="369332"/>
          </a:xfrm>
          <a:prstGeom prst="rect">
            <a:avLst/>
          </a:prstGeom>
          <a:noFill/>
        </p:spPr>
        <p:txBody>
          <a:bodyPr wrap="square" rtlCol="0">
            <a:spAutoFit/>
          </a:bodyPr>
          <a:lstStyle/>
          <a:p>
            <a:r>
              <a:rPr lang="en-US" dirty="0">
                <a:latin typeface="Century Gothic" panose="020B0502020202020204" pitchFamily="34" charset="0"/>
              </a:rPr>
              <a:t>Insights</a:t>
            </a:r>
          </a:p>
        </p:txBody>
      </p:sp>
      <p:sp>
        <p:nvSpPr>
          <p:cNvPr id="37" name="TextBox 36">
            <a:extLst>
              <a:ext uri="{FF2B5EF4-FFF2-40B4-BE49-F238E27FC236}">
                <a16:creationId xmlns:a16="http://schemas.microsoft.com/office/drawing/2014/main" id="{3DA429DB-1EE5-974F-4925-4EA083381BE0}"/>
              </a:ext>
            </a:extLst>
          </p:cNvPr>
          <p:cNvSpPr txBox="1"/>
          <p:nvPr/>
        </p:nvSpPr>
        <p:spPr>
          <a:xfrm>
            <a:off x="2569029" y="3610593"/>
            <a:ext cx="537028" cy="369332"/>
          </a:xfrm>
          <a:prstGeom prst="rect">
            <a:avLst/>
          </a:prstGeom>
          <a:noFill/>
        </p:spPr>
        <p:txBody>
          <a:bodyPr wrap="square" rtlCol="0">
            <a:spAutoFit/>
          </a:bodyPr>
          <a:lstStyle/>
          <a:p>
            <a:r>
              <a:rPr lang="en-US" dirty="0">
                <a:latin typeface="Century Gothic" panose="020B0502020202020204" pitchFamily="34" charset="0"/>
              </a:rPr>
              <a:t>16</a:t>
            </a:r>
          </a:p>
        </p:txBody>
      </p:sp>
    </p:spTree>
    <p:extLst>
      <p:ext uri="{BB962C8B-B14F-4D97-AF65-F5344CB8AC3E}">
        <p14:creationId xmlns:p14="http://schemas.microsoft.com/office/powerpoint/2010/main" val="363910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132" y="6435075"/>
            <a:ext cx="6565157" cy="369332"/>
          </a:xfrm>
          <a:prstGeom prst="rect">
            <a:avLst/>
          </a:prstGeom>
          <a:noFill/>
        </p:spPr>
        <p:txBody>
          <a:bodyPr wrap="square" rtlCol="0">
            <a:spAutoFit/>
          </a:bodyPr>
          <a:lstStyle/>
          <a:p>
            <a:r>
              <a:rPr lang="en-US" sz="900" dirty="0">
                <a:solidFill>
                  <a:schemeClr val="tx1">
                    <a:lumMod val="50000"/>
                    <a:lumOff val="50000"/>
                  </a:schemeClr>
                </a:solidFill>
              </a:rPr>
              <a:t>9. How concerned are you about the lack of diversity in senior leadership at your organization? </a:t>
            </a:r>
          </a:p>
          <a:p>
            <a:r>
              <a:rPr lang="en-US" sz="900" dirty="0">
                <a:solidFill>
                  <a:schemeClr val="tx1">
                    <a:lumMod val="50000"/>
                    <a:lumOff val="50000"/>
                  </a:schemeClr>
                </a:solidFill>
              </a:rPr>
              <a:t>10. Which of the following do you see as the biggest threats if your organization does not address diversity equity and inclusion?  </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BENEFITS OF DEI:</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Perceived Threats of Failing to Address DEI</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315063"/>
            <a:ext cx="8421495" cy="5232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i="1" dirty="0"/>
              <a:t>Among those whose leadership is less diversified, there is significant concern about the lack of diversity:  overall, levels of concern in Eastern Canada are in line with other regions</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graphicFrame>
        <p:nvGraphicFramePr>
          <p:cNvPr id="41" name="Chart1">
            <a:extLst>
              <a:ext uri="{FF2B5EF4-FFF2-40B4-BE49-F238E27FC236}">
                <a16:creationId xmlns:a16="http://schemas.microsoft.com/office/drawing/2014/main" id="{27365699-CA31-D7A3-1F4D-C31F09EEDD96}"/>
              </a:ext>
            </a:extLst>
          </p:cNvPr>
          <p:cNvGraphicFramePr>
            <a:graphicFrameLocks/>
          </p:cNvGraphicFramePr>
          <p:nvPr>
            <p:extLst>
              <p:ext uri="{D42A27DB-BD31-4B8C-83A1-F6EECF244321}">
                <p14:modId xmlns:p14="http://schemas.microsoft.com/office/powerpoint/2010/main" val="501618233"/>
              </p:ext>
            </p:extLst>
          </p:nvPr>
        </p:nvGraphicFramePr>
        <p:xfrm>
          <a:off x="-33628" y="4099867"/>
          <a:ext cx="8347044" cy="2319819"/>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27153FF4-D081-9104-611C-4119B499BDFA}"/>
              </a:ext>
            </a:extLst>
          </p:cNvPr>
          <p:cNvSpPr txBox="1"/>
          <p:nvPr/>
        </p:nvSpPr>
        <p:spPr>
          <a:xfrm>
            <a:off x="501269" y="2026148"/>
            <a:ext cx="4515149" cy="338554"/>
          </a:xfrm>
          <a:prstGeom prst="rect">
            <a:avLst/>
          </a:prstGeom>
          <a:noFill/>
        </p:spPr>
        <p:txBody>
          <a:bodyPr wrap="square" rtlCol="0">
            <a:spAutoFit/>
          </a:bodyPr>
          <a:lstStyle/>
          <a:p>
            <a:r>
              <a:rPr lang="en-US" sz="1600" b="1" i="1" dirty="0">
                <a:solidFill>
                  <a:schemeClr val="tx1">
                    <a:lumMod val="50000"/>
                    <a:lumOff val="50000"/>
                  </a:schemeClr>
                </a:solidFill>
              </a:rPr>
              <a:t>Concern over lack of diversity in senior leadership</a:t>
            </a:r>
          </a:p>
        </p:txBody>
      </p:sp>
      <p:graphicFrame>
        <p:nvGraphicFramePr>
          <p:cNvPr id="4" name="Chart 3">
            <a:extLst>
              <a:ext uri="{FF2B5EF4-FFF2-40B4-BE49-F238E27FC236}">
                <a16:creationId xmlns:a16="http://schemas.microsoft.com/office/drawing/2014/main" id="{2EC7DA7A-541D-B508-661E-84B8CCF8BD39}"/>
              </a:ext>
            </a:extLst>
          </p:cNvPr>
          <p:cNvGraphicFramePr/>
          <p:nvPr>
            <p:extLst>
              <p:ext uri="{D42A27DB-BD31-4B8C-83A1-F6EECF244321}">
                <p14:modId xmlns:p14="http://schemas.microsoft.com/office/powerpoint/2010/main" val="3168741786"/>
              </p:ext>
            </p:extLst>
          </p:nvPr>
        </p:nvGraphicFramePr>
        <p:xfrm>
          <a:off x="380701" y="2344830"/>
          <a:ext cx="6096000" cy="141741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EBC3007-E39F-D4D8-10EE-ACABF5D7CAA4}"/>
              </a:ext>
            </a:extLst>
          </p:cNvPr>
          <p:cNvSpPr txBox="1"/>
          <p:nvPr/>
        </p:nvSpPr>
        <p:spPr>
          <a:xfrm>
            <a:off x="514268" y="2361386"/>
            <a:ext cx="1240319" cy="430887"/>
          </a:xfrm>
          <a:prstGeom prst="rect">
            <a:avLst/>
          </a:prstGeom>
          <a:noFill/>
        </p:spPr>
        <p:txBody>
          <a:bodyPr wrap="square" rtlCol="0">
            <a:spAutoFit/>
          </a:bodyPr>
          <a:lstStyle/>
          <a:p>
            <a:r>
              <a:rPr lang="en-US" sz="1100" i="1" dirty="0">
                <a:latin typeface="Century Gothic" panose="020B0502020202020204" pitchFamily="34" charset="0"/>
              </a:rPr>
              <a:t>Very Concerned</a:t>
            </a:r>
          </a:p>
        </p:txBody>
      </p:sp>
      <p:sp>
        <p:nvSpPr>
          <p:cNvPr id="7" name="TextBox 6">
            <a:extLst>
              <a:ext uri="{FF2B5EF4-FFF2-40B4-BE49-F238E27FC236}">
                <a16:creationId xmlns:a16="http://schemas.microsoft.com/office/drawing/2014/main" id="{21767991-7388-BAB3-661C-6BC8A4923603}"/>
              </a:ext>
            </a:extLst>
          </p:cNvPr>
          <p:cNvSpPr txBox="1"/>
          <p:nvPr/>
        </p:nvSpPr>
        <p:spPr>
          <a:xfrm>
            <a:off x="1446683" y="2372144"/>
            <a:ext cx="1240319" cy="430887"/>
          </a:xfrm>
          <a:prstGeom prst="rect">
            <a:avLst/>
          </a:prstGeom>
          <a:noFill/>
        </p:spPr>
        <p:txBody>
          <a:bodyPr wrap="square" rtlCol="0">
            <a:spAutoFit/>
          </a:bodyPr>
          <a:lstStyle/>
          <a:p>
            <a:r>
              <a:rPr lang="en-US" sz="1100" i="1" dirty="0">
                <a:latin typeface="Century Gothic" panose="020B0502020202020204" pitchFamily="34" charset="0"/>
              </a:rPr>
              <a:t>Somewhat Concerned</a:t>
            </a:r>
          </a:p>
        </p:txBody>
      </p:sp>
      <p:sp>
        <p:nvSpPr>
          <p:cNvPr id="9" name="TextBox 8">
            <a:extLst>
              <a:ext uri="{FF2B5EF4-FFF2-40B4-BE49-F238E27FC236}">
                <a16:creationId xmlns:a16="http://schemas.microsoft.com/office/drawing/2014/main" id="{082F0002-14ED-6305-8229-A4B53295BAB6}"/>
              </a:ext>
            </a:extLst>
          </p:cNvPr>
          <p:cNvSpPr txBox="1"/>
          <p:nvPr/>
        </p:nvSpPr>
        <p:spPr>
          <a:xfrm>
            <a:off x="5964257" y="2341258"/>
            <a:ext cx="1240319" cy="430887"/>
          </a:xfrm>
          <a:prstGeom prst="rect">
            <a:avLst/>
          </a:prstGeom>
          <a:noFill/>
        </p:spPr>
        <p:txBody>
          <a:bodyPr wrap="square" rtlCol="0">
            <a:spAutoFit/>
          </a:bodyPr>
          <a:lstStyle/>
          <a:p>
            <a:r>
              <a:rPr lang="en-US" sz="1100" i="1" dirty="0">
                <a:latin typeface="Century Gothic" panose="020B0502020202020204" pitchFamily="34" charset="0"/>
              </a:rPr>
              <a:t>Not at all Concerned</a:t>
            </a:r>
          </a:p>
        </p:txBody>
      </p:sp>
      <p:sp>
        <p:nvSpPr>
          <p:cNvPr id="10" name="TextBox 9">
            <a:extLst>
              <a:ext uri="{FF2B5EF4-FFF2-40B4-BE49-F238E27FC236}">
                <a16:creationId xmlns:a16="http://schemas.microsoft.com/office/drawing/2014/main" id="{37E4D669-98CE-7DD9-B9C9-45842EEE5C89}"/>
              </a:ext>
            </a:extLst>
          </p:cNvPr>
          <p:cNvSpPr txBox="1"/>
          <p:nvPr/>
        </p:nvSpPr>
        <p:spPr>
          <a:xfrm>
            <a:off x="4352614" y="2344830"/>
            <a:ext cx="1240319" cy="430887"/>
          </a:xfrm>
          <a:prstGeom prst="rect">
            <a:avLst/>
          </a:prstGeom>
          <a:noFill/>
        </p:spPr>
        <p:txBody>
          <a:bodyPr wrap="square" rtlCol="0">
            <a:spAutoFit/>
          </a:bodyPr>
          <a:lstStyle/>
          <a:p>
            <a:r>
              <a:rPr lang="en-US" sz="1100" i="1" dirty="0">
                <a:latin typeface="Century Gothic" panose="020B0502020202020204" pitchFamily="34" charset="0"/>
              </a:rPr>
              <a:t>Not very Concerned</a:t>
            </a:r>
          </a:p>
        </p:txBody>
      </p:sp>
      <p:sp>
        <p:nvSpPr>
          <p:cNvPr id="11" name="Left Brace 10">
            <a:extLst>
              <a:ext uri="{FF2B5EF4-FFF2-40B4-BE49-F238E27FC236}">
                <a16:creationId xmlns:a16="http://schemas.microsoft.com/office/drawing/2014/main" id="{F4D4F1A1-469D-EA52-119B-CE2ABB21F01D}"/>
              </a:ext>
            </a:extLst>
          </p:cNvPr>
          <p:cNvSpPr/>
          <p:nvPr/>
        </p:nvSpPr>
        <p:spPr>
          <a:xfrm rot="16200000">
            <a:off x="2313138" y="1561898"/>
            <a:ext cx="216633" cy="3805797"/>
          </a:xfrm>
          <a:prstGeom prst="leftBrace">
            <a:avLst>
              <a:gd name="adj1" fmla="val 33001"/>
              <a:gd name="adj2" fmla="val 50000"/>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5958691A-0D25-FD79-29CD-9747C88DB66C}"/>
              </a:ext>
            </a:extLst>
          </p:cNvPr>
          <p:cNvSpPr txBox="1"/>
          <p:nvPr/>
        </p:nvSpPr>
        <p:spPr>
          <a:xfrm>
            <a:off x="1392637" y="3562357"/>
            <a:ext cx="1728788" cy="307777"/>
          </a:xfrm>
          <a:prstGeom prst="rect">
            <a:avLst/>
          </a:prstGeom>
          <a:noFill/>
        </p:spPr>
        <p:txBody>
          <a:bodyPr wrap="square" rtlCol="0">
            <a:spAutoFit/>
          </a:bodyPr>
          <a:lstStyle/>
          <a:p>
            <a:r>
              <a:rPr lang="en-US" sz="1400" b="1" i="1" dirty="0">
                <a:solidFill>
                  <a:schemeClr val="accent2">
                    <a:lumMod val="75000"/>
                  </a:schemeClr>
                </a:solidFill>
              </a:rPr>
              <a:t>Concerned: 66%</a:t>
            </a:r>
          </a:p>
        </p:txBody>
      </p:sp>
      <p:sp>
        <p:nvSpPr>
          <p:cNvPr id="14" name="TextBox 13">
            <a:extLst>
              <a:ext uri="{FF2B5EF4-FFF2-40B4-BE49-F238E27FC236}">
                <a16:creationId xmlns:a16="http://schemas.microsoft.com/office/drawing/2014/main" id="{FF593CE2-E024-3576-AC6A-606D9851B9B6}"/>
              </a:ext>
            </a:extLst>
          </p:cNvPr>
          <p:cNvSpPr txBox="1"/>
          <p:nvPr/>
        </p:nvSpPr>
        <p:spPr>
          <a:xfrm>
            <a:off x="4808866" y="3802427"/>
            <a:ext cx="2310781" cy="338554"/>
          </a:xfrm>
          <a:prstGeom prst="rect">
            <a:avLst/>
          </a:prstGeom>
          <a:noFill/>
        </p:spPr>
        <p:txBody>
          <a:bodyPr wrap="square" rtlCol="0">
            <a:spAutoFit/>
          </a:bodyPr>
          <a:lstStyle/>
          <a:p>
            <a:r>
              <a:rPr lang="en-US" sz="1600" b="1" i="1" dirty="0">
                <a:solidFill>
                  <a:schemeClr val="tx1">
                    <a:lumMod val="50000"/>
                    <a:lumOff val="50000"/>
                  </a:schemeClr>
                </a:solidFill>
              </a:rPr>
              <a:t>Perceived threats </a:t>
            </a:r>
          </a:p>
        </p:txBody>
      </p:sp>
    </p:spTree>
    <p:extLst>
      <p:ext uri="{BB962C8B-B14F-4D97-AF65-F5344CB8AC3E}">
        <p14:creationId xmlns:p14="http://schemas.microsoft.com/office/powerpoint/2010/main" val="301251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4258B7-43EB-BC38-BDC1-FDC6C0558AEA}"/>
              </a:ext>
            </a:extLst>
          </p:cNvPr>
          <p:cNvSpPr txBox="1"/>
          <p:nvPr/>
        </p:nvSpPr>
        <p:spPr>
          <a:xfrm>
            <a:off x="1226457" y="3429000"/>
            <a:ext cx="4572000" cy="584775"/>
          </a:xfrm>
          <a:prstGeom prst="rect">
            <a:avLst/>
          </a:prstGeom>
          <a:noFill/>
        </p:spPr>
        <p:txBody>
          <a:bodyPr wrap="square">
            <a:spAutoFit/>
          </a:bodyPr>
          <a:lstStyle/>
          <a:p>
            <a:r>
              <a:rPr lang="en-US" sz="3200" b="1" dirty="0">
                <a:solidFill>
                  <a:schemeClr val="bg1"/>
                </a:solidFill>
                <a:latin typeface="Century Gothic" panose="020B0502020202020204" pitchFamily="34" charset="0"/>
                <a:ea typeface="+mj-ea"/>
                <a:cs typeface="+mj-cs"/>
              </a:rPr>
              <a:t>R</a:t>
            </a:r>
            <a:r>
              <a:rPr kumimoji="0" lang="en-US" sz="3200" b="1" i="0" u="none" strike="noStrike" kern="1200" cap="none" spc="0" normalizeH="0" baseline="0" noProof="0" dirty="0">
                <a:ln>
                  <a:noFill/>
                </a:ln>
                <a:solidFill>
                  <a:schemeClr val="bg1"/>
                </a:solidFill>
                <a:effectLst/>
                <a:uLnTx/>
                <a:uFillTx/>
                <a:latin typeface="Century Gothic" panose="020B0502020202020204" pitchFamily="34" charset="0"/>
                <a:ea typeface="+mj-ea"/>
                <a:cs typeface="+mj-cs"/>
              </a:rPr>
              <a:t>OLE OF LEADERSHIP</a:t>
            </a:r>
            <a:endParaRPr lang="en-US" dirty="0">
              <a:solidFill>
                <a:schemeClr val="bg1"/>
              </a:solidFill>
            </a:endParaRPr>
          </a:p>
        </p:txBody>
      </p:sp>
      <p:cxnSp>
        <p:nvCxnSpPr>
          <p:cNvPr id="2" name="Straight Connector 1">
            <a:extLst>
              <a:ext uri="{FF2B5EF4-FFF2-40B4-BE49-F238E27FC236}">
                <a16:creationId xmlns:a16="http://schemas.microsoft.com/office/drawing/2014/main" id="{EE21E712-FF3E-F930-5919-842DC9B38453}"/>
              </a:ext>
            </a:extLst>
          </p:cNvPr>
          <p:cNvCxnSpPr>
            <a:cxnSpLocks/>
          </p:cNvCxnSpPr>
          <p:nvPr/>
        </p:nvCxnSpPr>
        <p:spPr>
          <a:xfrm>
            <a:off x="1330325" y="4013775"/>
            <a:ext cx="70448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341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5" name="TextBox 4"/>
          <p:cNvSpPr txBox="1"/>
          <p:nvPr/>
        </p:nvSpPr>
        <p:spPr>
          <a:xfrm>
            <a:off x="260133" y="6435075"/>
            <a:ext cx="5635842" cy="230832"/>
          </a:xfrm>
          <a:prstGeom prst="rect">
            <a:avLst/>
          </a:prstGeom>
          <a:noFill/>
        </p:spPr>
        <p:txBody>
          <a:bodyPr wrap="square" rtlCol="0">
            <a:spAutoFit/>
          </a:bodyPr>
          <a:lstStyle/>
          <a:p>
            <a:r>
              <a:rPr lang="en-US" sz="900" dirty="0">
                <a:solidFill>
                  <a:schemeClr val="tx1">
                    <a:lumMod val="50000"/>
                    <a:lumOff val="50000"/>
                  </a:schemeClr>
                </a:solidFill>
              </a:rPr>
              <a:t>6. As far as you know, which of the following groups are represented in the senior leadership at your organization?</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728292" cy="1027282"/>
          </a:xfrm>
        </p:spPr>
        <p:txBody>
          <a:bodyPr>
            <a:normAutofit/>
          </a:bodyPr>
          <a:lstStyle/>
          <a:p>
            <a:pPr lvl="0"/>
            <a:r>
              <a:rPr lang="en-US" dirty="0">
                <a:solidFill>
                  <a:schemeClr val="tx1"/>
                </a:solidFill>
                <a:latin typeface="Century Gothic" panose="020B0502020202020204" pitchFamily="34" charset="0"/>
              </a:rPr>
              <a:t>ROLE OF LEADERSHIP</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Makeup of organization</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315063"/>
            <a:ext cx="8422217" cy="8156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i="1" dirty="0"/>
              <a:t>Among those at companies with Acting towards or Well-diversified senior leadership, most say women are represented in senior leadership</a:t>
            </a:r>
          </a:p>
          <a:p>
            <a:pPr marL="285750" indent="-285750">
              <a:spcAft>
                <a:spcPts val="600"/>
              </a:spcAft>
              <a:buFont typeface="Arial" panose="020B0604020202020204" pitchFamily="34" charset="0"/>
              <a:buChar char="•"/>
            </a:pPr>
            <a:r>
              <a:rPr lang="en-US" sz="1400" i="1" dirty="0"/>
              <a:t>Those in Eastern Canada are more likely to say women aged 55+</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C4AA6DC-0723-77F0-65F7-E386B2D4CB1E}"/>
              </a:ext>
            </a:extLst>
          </p:cNvPr>
          <p:cNvSpPr txBox="1"/>
          <p:nvPr/>
        </p:nvSpPr>
        <p:spPr>
          <a:xfrm>
            <a:off x="4899285" y="2306671"/>
            <a:ext cx="2310781" cy="338554"/>
          </a:xfrm>
          <a:prstGeom prst="rect">
            <a:avLst/>
          </a:prstGeom>
          <a:noFill/>
        </p:spPr>
        <p:txBody>
          <a:bodyPr wrap="square" rtlCol="0">
            <a:spAutoFit/>
          </a:bodyPr>
          <a:lstStyle/>
          <a:p>
            <a:r>
              <a:rPr lang="en-US" sz="1600" b="1" i="1" dirty="0">
                <a:solidFill>
                  <a:schemeClr val="tx1">
                    <a:lumMod val="50000"/>
                    <a:lumOff val="50000"/>
                  </a:schemeClr>
                </a:solidFill>
              </a:rPr>
              <a:t>Represented Groups</a:t>
            </a:r>
          </a:p>
        </p:txBody>
      </p:sp>
      <p:graphicFrame>
        <p:nvGraphicFramePr>
          <p:cNvPr id="20" name="Chart1">
            <a:extLst>
              <a:ext uri="{FF2B5EF4-FFF2-40B4-BE49-F238E27FC236}">
                <a16:creationId xmlns:a16="http://schemas.microsoft.com/office/drawing/2014/main" id="{6D685965-8C2C-3EE0-FFE8-15BF2204A83B}"/>
              </a:ext>
            </a:extLst>
          </p:cNvPr>
          <p:cNvGraphicFramePr>
            <a:graphicFrameLocks/>
          </p:cNvGraphicFramePr>
          <p:nvPr>
            <p:extLst>
              <p:ext uri="{D42A27DB-BD31-4B8C-83A1-F6EECF244321}">
                <p14:modId xmlns:p14="http://schemas.microsoft.com/office/powerpoint/2010/main" val="2911550676"/>
              </p:ext>
            </p:extLst>
          </p:nvPr>
        </p:nvGraphicFramePr>
        <p:xfrm>
          <a:off x="393701" y="2647608"/>
          <a:ext cx="7814634" cy="383471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485E7D5-7AD0-59B2-0D4F-8346BCF5473F}"/>
              </a:ext>
            </a:extLst>
          </p:cNvPr>
          <p:cNvSpPr txBox="1"/>
          <p:nvPr/>
        </p:nvSpPr>
        <p:spPr>
          <a:xfrm>
            <a:off x="7446209" y="3082894"/>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54%</a:t>
            </a:r>
          </a:p>
        </p:txBody>
      </p:sp>
      <p:cxnSp>
        <p:nvCxnSpPr>
          <p:cNvPr id="15" name="Straight Arrow Connector 14">
            <a:extLst>
              <a:ext uri="{FF2B5EF4-FFF2-40B4-BE49-F238E27FC236}">
                <a16:creationId xmlns:a16="http://schemas.microsoft.com/office/drawing/2014/main" id="{9868E4D0-9F73-936A-DEA1-61CA31705695}"/>
              </a:ext>
            </a:extLst>
          </p:cNvPr>
          <p:cNvCxnSpPr>
            <a:cxnSpLocks/>
          </p:cNvCxnSpPr>
          <p:nvPr/>
        </p:nvCxnSpPr>
        <p:spPr>
          <a:xfrm flipH="1">
            <a:off x="7184271" y="3236413"/>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85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133" y="6282675"/>
            <a:ext cx="5635842" cy="230832"/>
          </a:xfrm>
          <a:prstGeom prst="rect">
            <a:avLst/>
          </a:prstGeom>
          <a:noFill/>
        </p:spPr>
        <p:txBody>
          <a:bodyPr wrap="square" rtlCol="0">
            <a:spAutoFit/>
          </a:bodyPr>
          <a:lstStyle/>
          <a:p>
            <a:r>
              <a:rPr lang="en-US" sz="900" dirty="0">
                <a:solidFill>
                  <a:schemeClr val="tx1">
                    <a:lumMod val="50000"/>
                    <a:lumOff val="50000"/>
                  </a:schemeClr>
                </a:solidFill>
              </a:rPr>
              <a:t>7. Would you say that your organization’s diversity plans are….</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ROLE OF LEADERSHIP:</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Current State of Engagement</a:t>
            </a:r>
            <a:endParaRPr lang="en-CA" sz="2700"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381738"/>
            <a:ext cx="7758737" cy="8156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i="1" dirty="0"/>
              <a:t>Most HR professionals say their organization’s diversity plans are either effective or a real attempt</a:t>
            </a:r>
          </a:p>
          <a:p>
            <a:pPr marL="285750" indent="-285750">
              <a:spcAft>
                <a:spcPts val="600"/>
              </a:spcAft>
              <a:buFont typeface="Arial" panose="020B0604020202020204" pitchFamily="34" charset="0"/>
              <a:buChar char="•"/>
            </a:pPr>
            <a:r>
              <a:rPr lang="en-US" sz="1400" i="1" dirty="0"/>
              <a:t>As in other Canadian regions, those in more diversified companies in Eastern Canada are much more likely to agree that their organization’s diversity plans are at least a real attempt</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73AF5C9-30B0-4DD0-B123-F6C3DC638723}"/>
              </a:ext>
            </a:extLst>
          </p:cNvPr>
          <p:cNvSpPr txBox="1"/>
          <p:nvPr/>
        </p:nvSpPr>
        <p:spPr>
          <a:xfrm>
            <a:off x="5024754" y="2772772"/>
            <a:ext cx="2806040" cy="830997"/>
          </a:xfrm>
          <a:prstGeom prst="rect">
            <a:avLst/>
          </a:prstGeom>
          <a:noFill/>
        </p:spPr>
        <p:txBody>
          <a:bodyPr wrap="square" rtlCol="0">
            <a:spAutoFit/>
          </a:bodyPr>
          <a:lstStyle/>
          <a:p>
            <a:r>
              <a:rPr lang="en-US" sz="1200" i="1" dirty="0">
                <a:latin typeface="Century Gothic" panose="020B0502020202020204" pitchFamily="34" charset="0"/>
              </a:rPr>
              <a:t>Effective and are helping to advance a culture of diversity (including bringing diversity to senior management jobs)</a:t>
            </a:r>
          </a:p>
        </p:txBody>
      </p:sp>
      <p:sp>
        <p:nvSpPr>
          <p:cNvPr id="4" name="TextBox 3">
            <a:extLst>
              <a:ext uri="{FF2B5EF4-FFF2-40B4-BE49-F238E27FC236}">
                <a16:creationId xmlns:a16="http://schemas.microsoft.com/office/drawing/2014/main" id="{8178946A-C3F0-5425-0B1B-6976C4575D89}"/>
              </a:ext>
            </a:extLst>
          </p:cNvPr>
          <p:cNvSpPr txBox="1"/>
          <p:nvPr/>
        </p:nvSpPr>
        <p:spPr>
          <a:xfrm>
            <a:off x="4108386" y="5476262"/>
            <a:ext cx="2319388" cy="830997"/>
          </a:xfrm>
          <a:prstGeom prst="rect">
            <a:avLst/>
          </a:prstGeom>
          <a:noFill/>
        </p:spPr>
        <p:txBody>
          <a:bodyPr wrap="square" rtlCol="0">
            <a:spAutoFit/>
          </a:bodyPr>
          <a:lstStyle/>
          <a:p>
            <a:r>
              <a:rPr lang="en-US" sz="1200" i="1" dirty="0">
                <a:latin typeface="Century Gothic" panose="020B0502020202020204" pitchFamily="34" charset="0"/>
              </a:rPr>
              <a:t>A real attempt, but lacking in action especially related to change in senior management composition</a:t>
            </a:r>
          </a:p>
        </p:txBody>
      </p:sp>
      <p:sp>
        <p:nvSpPr>
          <p:cNvPr id="6" name="TextBox 5">
            <a:extLst>
              <a:ext uri="{FF2B5EF4-FFF2-40B4-BE49-F238E27FC236}">
                <a16:creationId xmlns:a16="http://schemas.microsoft.com/office/drawing/2014/main" id="{13CF8A69-7A0F-D23B-A5DB-A673F4548D03}"/>
              </a:ext>
            </a:extLst>
          </p:cNvPr>
          <p:cNvSpPr txBox="1"/>
          <p:nvPr/>
        </p:nvSpPr>
        <p:spPr>
          <a:xfrm>
            <a:off x="3364614" y="2974106"/>
            <a:ext cx="1240319" cy="276999"/>
          </a:xfrm>
          <a:prstGeom prst="rect">
            <a:avLst/>
          </a:prstGeom>
          <a:noFill/>
        </p:spPr>
        <p:txBody>
          <a:bodyPr wrap="square" rtlCol="0">
            <a:spAutoFit/>
          </a:bodyPr>
          <a:lstStyle/>
          <a:p>
            <a:r>
              <a:rPr lang="en-US" sz="1200" i="1" dirty="0">
                <a:latin typeface="Century Gothic" panose="020B0502020202020204" pitchFamily="34" charset="0"/>
              </a:rPr>
              <a:t>Non-existent</a:t>
            </a:r>
          </a:p>
        </p:txBody>
      </p:sp>
      <p:sp>
        <p:nvSpPr>
          <p:cNvPr id="7" name="TextBox 6">
            <a:extLst>
              <a:ext uri="{FF2B5EF4-FFF2-40B4-BE49-F238E27FC236}">
                <a16:creationId xmlns:a16="http://schemas.microsoft.com/office/drawing/2014/main" id="{5F94FCB3-99A8-272A-23AF-0833EFFBED96}"/>
              </a:ext>
            </a:extLst>
          </p:cNvPr>
          <p:cNvSpPr txBox="1"/>
          <p:nvPr/>
        </p:nvSpPr>
        <p:spPr>
          <a:xfrm>
            <a:off x="1137049" y="3539232"/>
            <a:ext cx="2070557" cy="646331"/>
          </a:xfrm>
          <a:prstGeom prst="rect">
            <a:avLst/>
          </a:prstGeom>
          <a:noFill/>
        </p:spPr>
        <p:txBody>
          <a:bodyPr wrap="square" rtlCol="0">
            <a:spAutoFit/>
          </a:bodyPr>
          <a:lstStyle/>
          <a:p>
            <a:pPr algn="r"/>
            <a:r>
              <a:rPr lang="en-US" sz="1200" i="1" dirty="0">
                <a:latin typeface="Century Gothic" panose="020B0502020202020204" pitchFamily="34" charset="0"/>
              </a:rPr>
              <a:t>Communication and training only, with no real actions that I have seen</a:t>
            </a:r>
          </a:p>
        </p:txBody>
      </p:sp>
      <p:sp>
        <p:nvSpPr>
          <p:cNvPr id="83" name="TextBox 82">
            <a:extLst>
              <a:ext uri="{FF2B5EF4-FFF2-40B4-BE49-F238E27FC236}">
                <a16:creationId xmlns:a16="http://schemas.microsoft.com/office/drawing/2014/main" id="{131FF196-7A54-BF0D-EC0B-D9D2554D32FF}"/>
              </a:ext>
            </a:extLst>
          </p:cNvPr>
          <p:cNvSpPr txBox="1"/>
          <p:nvPr/>
        </p:nvSpPr>
        <p:spPr>
          <a:xfrm>
            <a:off x="393700" y="2614018"/>
            <a:ext cx="2943860" cy="338554"/>
          </a:xfrm>
          <a:prstGeom prst="rect">
            <a:avLst/>
          </a:prstGeom>
          <a:noFill/>
        </p:spPr>
        <p:txBody>
          <a:bodyPr wrap="square" rtlCol="0">
            <a:spAutoFit/>
          </a:bodyPr>
          <a:lstStyle/>
          <a:p>
            <a:r>
              <a:rPr lang="en-US" sz="1600" b="1" i="1" dirty="0">
                <a:solidFill>
                  <a:schemeClr val="tx1">
                    <a:lumMod val="50000"/>
                    <a:lumOff val="50000"/>
                  </a:schemeClr>
                </a:solidFill>
              </a:rPr>
              <a:t>Perception of Diversity Plans</a:t>
            </a:r>
          </a:p>
        </p:txBody>
      </p:sp>
      <p:graphicFrame>
        <p:nvGraphicFramePr>
          <p:cNvPr id="2" name="Chart 1">
            <a:extLst>
              <a:ext uri="{FF2B5EF4-FFF2-40B4-BE49-F238E27FC236}">
                <a16:creationId xmlns:a16="http://schemas.microsoft.com/office/drawing/2014/main" id="{E4FD1E7E-8399-B679-7A49-8979B82005BE}"/>
              </a:ext>
            </a:extLst>
          </p:cNvPr>
          <p:cNvGraphicFramePr/>
          <p:nvPr>
            <p:extLst>
              <p:ext uri="{D42A27DB-BD31-4B8C-83A1-F6EECF244321}">
                <p14:modId xmlns:p14="http://schemas.microsoft.com/office/powerpoint/2010/main" val="6906143"/>
              </p:ext>
            </p:extLst>
          </p:nvPr>
        </p:nvGraphicFramePr>
        <p:xfrm>
          <a:off x="3011680" y="3174274"/>
          <a:ext cx="2377440" cy="2377440"/>
        </p:xfrm>
        <a:graphic>
          <a:graphicData uri="http://schemas.openxmlformats.org/drawingml/2006/chart">
            <c:chart xmlns:c="http://schemas.openxmlformats.org/drawingml/2006/chart" xmlns:r="http://schemas.openxmlformats.org/officeDocument/2006/relationships" r:id="rId3"/>
          </a:graphicData>
        </a:graphic>
      </p:graphicFrame>
      <p:sp>
        <p:nvSpPr>
          <p:cNvPr id="10" name="Arc 9">
            <a:extLst>
              <a:ext uri="{FF2B5EF4-FFF2-40B4-BE49-F238E27FC236}">
                <a16:creationId xmlns:a16="http://schemas.microsoft.com/office/drawing/2014/main" id="{2E39C63A-0506-E409-5743-438CAEB4C9B4}"/>
              </a:ext>
            </a:extLst>
          </p:cNvPr>
          <p:cNvSpPr/>
          <p:nvPr/>
        </p:nvSpPr>
        <p:spPr>
          <a:xfrm>
            <a:off x="3190507" y="3327937"/>
            <a:ext cx="2031530" cy="2031530"/>
          </a:xfrm>
          <a:prstGeom prst="arc">
            <a:avLst>
              <a:gd name="adj1" fmla="val 19674310"/>
              <a:gd name="adj2" fmla="val 15615037"/>
            </a:avLst>
          </a:prstGeom>
          <a:ln w="9525">
            <a:headEnd type="stealth" w="lg" len="lg"/>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56CDA648-AF24-763B-8095-6EF67F337D6E}"/>
              </a:ext>
            </a:extLst>
          </p:cNvPr>
          <p:cNvSpPr/>
          <p:nvPr/>
        </p:nvSpPr>
        <p:spPr>
          <a:xfrm>
            <a:off x="3339584" y="3704441"/>
            <a:ext cx="75846" cy="75846"/>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76AD05D-FF3A-C5C5-F53C-B19C8F86764C}"/>
              </a:ext>
            </a:extLst>
          </p:cNvPr>
          <p:cNvSpPr/>
          <p:nvPr/>
        </p:nvSpPr>
        <p:spPr>
          <a:xfrm>
            <a:off x="3915870" y="5297361"/>
            <a:ext cx="75846" cy="75846"/>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24DD8CB-B896-80E0-334F-733485044B65}"/>
              </a:ext>
            </a:extLst>
          </p:cNvPr>
          <p:cNvSpPr/>
          <p:nvPr/>
        </p:nvSpPr>
        <p:spPr>
          <a:xfrm>
            <a:off x="4986831" y="3734192"/>
            <a:ext cx="75846" cy="75846"/>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4CA084-A2A0-AEF6-A88F-EB116E9DE7D2}"/>
              </a:ext>
            </a:extLst>
          </p:cNvPr>
          <p:cNvSpPr/>
          <p:nvPr/>
        </p:nvSpPr>
        <p:spPr>
          <a:xfrm>
            <a:off x="3991716" y="3305973"/>
            <a:ext cx="75846" cy="75846"/>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477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C8C48AE5-3543-7BCD-DF83-3B5AEE9F8D1C}"/>
              </a:ext>
            </a:extLst>
          </p:cNvPr>
          <p:cNvSpPr/>
          <p:nvPr/>
        </p:nvSpPr>
        <p:spPr>
          <a:xfrm>
            <a:off x="6615113" y="3261896"/>
            <a:ext cx="257175"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F02096A6-AF99-37E4-6C8C-2A6EBEE6DB41}"/>
              </a:ext>
            </a:extLst>
          </p:cNvPr>
          <p:cNvSpPr/>
          <p:nvPr/>
        </p:nvSpPr>
        <p:spPr>
          <a:xfrm>
            <a:off x="5657056" y="4084812"/>
            <a:ext cx="393007"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B5FA0D2B-7B15-71E1-8433-EF8A057AD844}"/>
              </a:ext>
            </a:extLst>
          </p:cNvPr>
          <p:cNvSpPr/>
          <p:nvPr/>
        </p:nvSpPr>
        <p:spPr>
          <a:xfrm>
            <a:off x="5424488" y="4916295"/>
            <a:ext cx="311944"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2AC6F158-4779-F86F-0FAF-A6A97D8ED70E}"/>
              </a:ext>
            </a:extLst>
          </p:cNvPr>
          <p:cNvSpPr/>
          <p:nvPr/>
        </p:nvSpPr>
        <p:spPr>
          <a:xfrm>
            <a:off x="3752850" y="5738499"/>
            <a:ext cx="184150"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60133" y="6435075"/>
            <a:ext cx="5635842" cy="369332"/>
          </a:xfrm>
          <a:prstGeom prst="rect">
            <a:avLst/>
          </a:prstGeom>
          <a:noFill/>
        </p:spPr>
        <p:txBody>
          <a:bodyPr wrap="square" rtlCol="0">
            <a:spAutoFit/>
          </a:bodyPr>
          <a:lstStyle/>
          <a:p>
            <a:r>
              <a:rPr lang="en-US" sz="900" dirty="0">
                <a:solidFill>
                  <a:schemeClr val="tx1">
                    <a:lumMod val="50000"/>
                    <a:lumOff val="50000"/>
                  </a:schemeClr>
                </a:solidFill>
              </a:rPr>
              <a:t>8. Thinking about your organization’s diversity equity and inclusion plans, who do you see as accountable for them being enacted in a meaningful way?</a:t>
            </a:r>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ROLE OF LEADERSHIP:</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Accountability for DEI</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381738"/>
            <a:ext cx="8480611" cy="10310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i="1" dirty="0"/>
              <a:t>As in other Canadian regions, in Eastern Canada, senior leadership is most likely to be seen as accountable for DEI plans, regardless of diversity of senior leadership</a:t>
            </a:r>
          </a:p>
          <a:p>
            <a:pPr marL="285750" indent="-285750">
              <a:spcAft>
                <a:spcPts val="600"/>
              </a:spcAft>
              <a:buFont typeface="Arial" panose="020B0604020202020204" pitchFamily="34" charset="0"/>
              <a:buChar char="•"/>
            </a:pPr>
            <a:r>
              <a:rPr lang="en-US" sz="1400" i="1" dirty="0"/>
              <a:t>Those in Eastern Canada are more likely than other regions of Canada to say senior leadership and employees/staff are accountable</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graphicFrame>
        <p:nvGraphicFramePr>
          <p:cNvPr id="23" name="Chart 22">
            <a:extLst>
              <a:ext uri="{FF2B5EF4-FFF2-40B4-BE49-F238E27FC236}">
                <a16:creationId xmlns:a16="http://schemas.microsoft.com/office/drawing/2014/main" id="{84C0D073-3BB0-2EA9-F1A0-66B5B152FD0C}"/>
              </a:ext>
            </a:extLst>
          </p:cNvPr>
          <p:cNvGraphicFramePr/>
          <p:nvPr>
            <p:extLst>
              <p:ext uri="{D42A27DB-BD31-4B8C-83A1-F6EECF244321}">
                <p14:modId xmlns:p14="http://schemas.microsoft.com/office/powerpoint/2010/main" val="1063929961"/>
              </p:ext>
            </p:extLst>
          </p:nvPr>
        </p:nvGraphicFramePr>
        <p:xfrm>
          <a:off x="3065563" y="3045917"/>
          <a:ext cx="4222365" cy="2992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35E9317D-DE22-5824-901C-3D4E05FD5310}"/>
              </a:ext>
            </a:extLst>
          </p:cNvPr>
          <p:cNvGraphicFramePr>
            <a:graphicFrameLocks noGrp="1"/>
          </p:cNvGraphicFramePr>
          <p:nvPr>
            <p:extLst>
              <p:ext uri="{D42A27DB-BD31-4B8C-83A1-F6EECF244321}">
                <p14:modId xmlns:p14="http://schemas.microsoft.com/office/powerpoint/2010/main" val="3850937999"/>
              </p:ext>
            </p:extLst>
          </p:nvPr>
        </p:nvGraphicFramePr>
        <p:xfrm>
          <a:off x="253784" y="2916455"/>
          <a:ext cx="2984500" cy="3329048"/>
        </p:xfrm>
        <a:graphic>
          <a:graphicData uri="http://schemas.openxmlformats.org/drawingml/2006/table">
            <a:tbl>
              <a:tblPr/>
              <a:tblGrid>
                <a:gridCol w="2984500">
                  <a:extLst>
                    <a:ext uri="{9D8B030D-6E8A-4147-A177-3AD203B41FA5}">
                      <a16:colId xmlns:a16="http://schemas.microsoft.com/office/drawing/2014/main" val="322741340"/>
                    </a:ext>
                  </a:extLst>
                </a:gridCol>
              </a:tblGrid>
              <a:tr h="832262">
                <a:tc>
                  <a:txBody>
                    <a:bodyPr/>
                    <a:lstStyle/>
                    <a:p>
                      <a:pPr algn="r" fontAlgn="ctr"/>
                      <a:r>
                        <a:rPr lang="en-US" sz="1400" b="0" i="0" u="none" strike="noStrike" dirty="0">
                          <a:solidFill>
                            <a:srgbClr val="000000"/>
                          </a:solidFill>
                          <a:effectLst/>
                          <a:latin typeface="Calibri" panose="020F0502020204030204" pitchFamily="34" charset="0"/>
                        </a:rPr>
                        <a:t> </a:t>
                      </a:r>
                      <a:r>
                        <a:rPr lang="en-US" sz="1400" b="0" i="0" u="none" strike="noStrike" kern="1200" dirty="0">
                          <a:solidFill>
                            <a:srgbClr val="000000"/>
                          </a:solidFill>
                          <a:effectLst/>
                          <a:latin typeface="Calibri" panose="020F0502020204030204" pitchFamily="34" charset="0"/>
                          <a:ea typeface="+mn-ea"/>
                          <a:cs typeface="+mn-cs"/>
                        </a:rPr>
                        <a:t>Senior Leadership (Including Chief Diversity Officer or equivalent)</a:t>
                      </a:r>
                    </a:p>
                  </a:txBody>
                  <a:tcPr marL="9525" marR="9525" marT="9525" marB="0" anchor="ctr">
                    <a:lnL>
                      <a:noFill/>
                    </a:lnL>
                    <a:lnR>
                      <a:noFill/>
                    </a:lnR>
                    <a:lnT>
                      <a:noFill/>
                    </a:lnT>
                    <a:lnB>
                      <a:noFill/>
                    </a:lnB>
                  </a:tcPr>
                </a:tc>
                <a:extLst>
                  <a:ext uri="{0D108BD9-81ED-4DB2-BD59-A6C34878D82A}">
                    <a16:rowId xmlns:a16="http://schemas.microsoft.com/office/drawing/2014/main" val="1289682446"/>
                  </a:ext>
                </a:extLst>
              </a:tr>
              <a:tr h="832262">
                <a:tc>
                  <a:txBody>
                    <a:bodyPr/>
                    <a:lstStyle/>
                    <a:p>
                      <a:pPr algn="r" fontAlgn="ctr"/>
                      <a:r>
                        <a:rPr lang="en-US" sz="1400" b="0" i="0" u="none" strike="noStrike" dirty="0">
                          <a:solidFill>
                            <a:srgbClr val="000000"/>
                          </a:solidFill>
                          <a:effectLst/>
                          <a:latin typeface="Calibri" panose="020F0502020204030204" pitchFamily="34" charset="0"/>
                        </a:rPr>
                        <a:t> HR department overall</a:t>
                      </a:r>
                    </a:p>
                  </a:txBody>
                  <a:tcPr marL="9525" marR="9525" marT="9525" marB="0" anchor="ctr">
                    <a:lnL>
                      <a:noFill/>
                    </a:lnL>
                    <a:lnR>
                      <a:noFill/>
                    </a:lnR>
                    <a:lnT>
                      <a:noFill/>
                    </a:lnT>
                    <a:lnB>
                      <a:noFill/>
                    </a:lnB>
                  </a:tcPr>
                </a:tc>
                <a:extLst>
                  <a:ext uri="{0D108BD9-81ED-4DB2-BD59-A6C34878D82A}">
                    <a16:rowId xmlns:a16="http://schemas.microsoft.com/office/drawing/2014/main" val="49324030"/>
                  </a:ext>
                </a:extLst>
              </a:tr>
              <a:tr h="832262">
                <a:tc>
                  <a:txBody>
                    <a:bodyPr/>
                    <a:lstStyle/>
                    <a:p>
                      <a:pPr algn="r" fontAlgn="ctr"/>
                      <a:r>
                        <a:rPr lang="en-US" sz="1400" b="0" i="0" u="none" strike="noStrike" dirty="0">
                          <a:solidFill>
                            <a:srgbClr val="000000"/>
                          </a:solidFill>
                          <a:effectLst/>
                          <a:latin typeface="Calibri" panose="020F0502020204030204" pitchFamily="34" charset="0"/>
                        </a:rPr>
                        <a:t> Employees/staff</a:t>
                      </a:r>
                    </a:p>
                  </a:txBody>
                  <a:tcPr marL="9525" marR="9525" marT="9525" marB="0" anchor="ctr">
                    <a:lnL>
                      <a:noFill/>
                    </a:lnL>
                    <a:lnR>
                      <a:noFill/>
                    </a:lnR>
                    <a:lnT>
                      <a:noFill/>
                    </a:lnT>
                    <a:lnB>
                      <a:noFill/>
                    </a:lnB>
                  </a:tcPr>
                </a:tc>
                <a:extLst>
                  <a:ext uri="{0D108BD9-81ED-4DB2-BD59-A6C34878D82A}">
                    <a16:rowId xmlns:a16="http://schemas.microsoft.com/office/drawing/2014/main" val="676243566"/>
                  </a:ext>
                </a:extLst>
              </a:tr>
              <a:tr h="832262">
                <a:tc>
                  <a:txBody>
                    <a:bodyPr/>
                    <a:lstStyle/>
                    <a:p>
                      <a:pPr algn="r" fontAlgn="ctr"/>
                      <a:r>
                        <a:rPr lang="en-US" sz="1400" b="0" i="0" u="none" strike="noStrike" dirty="0">
                          <a:solidFill>
                            <a:srgbClr val="000000"/>
                          </a:solidFill>
                          <a:effectLst/>
                          <a:latin typeface="Calibri" panose="020F0502020204030204" pitchFamily="34" charset="0"/>
                        </a:rPr>
                        <a:t> Clients/customers</a:t>
                      </a:r>
                    </a:p>
                  </a:txBody>
                  <a:tcPr marL="9525" marR="9525" marT="9525" marB="0" anchor="ctr">
                    <a:lnL>
                      <a:noFill/>
                    </a:lnL>
                    <a:lnR>
                      <a:noFill/>
                    </a:lnR>
                    <a:lnT>
                      <a:noFill/>
                    </a:lnT>
                    <a:lnB>
                      <a:noFill/>
                    </a:lnB>
                  </a:tcPr>
                </a:tc>
                <a:extLst>
                  <a:ext uri="{0D108BD9-81ED-4DB2-BD59-A6C34878D82A}">
                    <a16:rowId xmlns:a16="http://schemas.microsoft.com/office/drawing/2014/main" val="2749539138"/>
                  </a:ext>
                </a:extLst>
              </a:tr>
            </a:tbl>
          </a:graphicData>
        </a:graphic>
      </p:graphicFrame>
      <p:grpSp>
        <p:nvGrpSpPr>
          <p:cNvPr id="17" name="Group 16">
            <a:extLst>
              <a:ext uri="{FF2B5EF4-FFF2-40B4-BE49-F238E27FC236}">
                <a16:creationId xmlns:a16="http://schemas.microsoft.com/office/drawing/2014/main" id="{45919E76-A68D-6339-2593-329C7E6F0059}"/>
              </a:ext>
            </a:extLst>
          </p:cNvPr>
          <p:cNvGrpSpPr/>
          <p:nvPr/>
        </p:nvGrpSpPr>
        <p:grpSpPr>
          <a:xfrm>
            <a:off x="7310751" y="5197221"/>
            <a:ext cx="1579465" cy="908734"/>
            <a:chOff x="7122695" y="5186593"/>
            <a:chExt cx="1579465" cy="908734"/>
          </a:xfrm>
        </p:grpSpPr>
        <p:sp>
          <p:nvSpPr>
            <p:cNvPr id="6" name="Rectangle 5">
              <a:extLst>
                <a:ext uri="{FF2B5EF4-FFF2-40B4-BE49-F238E27FC236}">
                  <a16:creationId xmlns:a16="http://schemas.microsoft.com/office/drawing/2014/main" id="{677A91E0-1197-C001-BA8C-43ECA2555DDE}"/>
                </a:ext>
              </a:extLst>
            </p:cNvPr>
            <p:cNvSpPr/>
            <p:nvPr/>
          </p:nvSpPr>
          <p:spPr>
            <a:xfrm>
              <a:off x="7122696" y="5208798"/>
              <a:ext cx="1340668" cy="886529"/>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0B28107-E1A9-F8EF-C838-E336B1899A42}"/>
                </a:ext>
              </a:extLst>
            </p:cNvPr>
            <p:cNvSpPr/>
            <p:nvPr/>
          </p:nvSpPr>
          <p:spPr>
            <a:xfrm>
              <a:off x="7214941" y="5445537"/>
              <a:ext cx="156298" cy="156298"/>
            </a:xfrm>
            <a:prstGeom prst="ellipse">
              <a:avLst/>
            </a:prstGeom>
            <a:solidFill>
              <a:schemeClr val="accent6">
                <a:lumMod val="7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7AB13C9-D88B-47AC-7E65-DE2B9BDF3A56}"/>
                </a:ext>
              </a:extLst>
            </p:cNvPr>
            <p:cNvSpPr/>
            <p:nvPr/>
          </p:nvSpPr>
          <p:spPr>
            <a:xfrm>
              <a:off x="7214941" y="5821640"/>
              <a:ext cx="156298" cy="156298"/>
            </a:xfrm>
            <a:prstGeom prst="ellipse">
              <a:avLst/>
            </a:prstGeom>
            <a:solidFill>
              <a:schemeClr val="accent1">
                <a:lumMod val="20000"/>
                <a:lumOff val="8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FB6EE9-F240-06A5-6A0D-3A3418923F2A}"/>
                </a:ext>
              </a:extLst>
            </p:cNvPr>
            <p:cNvSpPr txBox="1"/>
            <p:nvPr/>
          </p:nvSpPr>
          <p:spPr>
            <a:xfrm>
              <a:off x="7361492" y="5397672"/>
              <a:ext cx="1070624" cy="253916"/>
            </a:xfrm>
            <a:prstGeom prst="rect">
              <a:avLst/>
            </a:prstGeom>
            <a:noFill/>
          </p:spPr>
          <p:txBody>
            <a:bodyPr wrap="square" rtlCol="0">
              <a:spAutoFit/>
            </a:bodyPr>
            <a:lstStyle/>
            <a:p>
              <a:r>
                <a:rPr lang="en-US" sz="1000" dirty="0"/>
                <a:t>More diversified</a:t>
              </a:r>
            </a:p>
          </p:txBody>
        </p:sp>
        <p:sp>
          <p:nvSpPr>
            <p:cNvPr id="11" name="TextBox 10">
              <a:extLst>
                <a:ext uri="{FF2B5EF4-FFF2-40B4-BE49-F238E27FC236}">
                  <a16:creationId xmlns:a16="http://schemas.microsoft.com/office/drawing/2014/main" id="{B4E2131C-A5D1-72C1-E2F8-2007F27A962D}"/>
                </a:ext>
              </a:extLst>
            </p:cNvPr>
            <p:cNvSpPr txBox="1"/>
            <p:nvPr/>
          </p:nvSpPr>
          <p:spPr>
            <a:xfrm>
              <a:off x="7361492" y="5780451"/>
              <a:ext cx="1070624" cy="253916"/>
            </a:xfrm>
            <a:prstGeom prst="rect">
              <a:avLst/>
            </a:prstGeom>
            <a:noFill/>
          </p:spPr>
          <p:txBody>
            <a:bodyPr wrap="square" rtlCol="0">
              <a:spAutoFit/>
            </a:bodyPr>
            <a:lstStyle/>
            <a:p>
              <a:r>
                <a:rPr lang="en-US" sz="1000" dirty="0"/>
                <a:t>Less diversified</a:t>
              </a:r>
            </a:p>
          </p:txBody>
        </p:sp>
        <p:sp>
          <p:nvSpPr>
            <p:cNvPr id="13" name="TextBox 12">
              <a:extLst>
                <a:ext uri="{FF2B5EF4-FFF2-40B4-BE49-F238E27FC236}">
                  <a16:creationId xmlns:a16="http://schemas.microsoft.com/office/drawing/2014/main" id="{38EA1819-0125-9403-1FA5-410EAE3405F2}"/>
                </a:ext>
              </a:extLst>
            </p:cNvPr>
            <p:cNvSpPr txBox="1"/>
            <p:nvPr/>
          </p:nvSpPr>
          <p:spPr>
            <a:xfrm>
              <a:off x="7122695" y="5186593"/>
              <a:ext cx="1456919" cy="246221"/>
            </a:xfrm>
            <a:prstGeom prst="rect">
              <a:avLst/>
            </a:prstGeom>
            <a:noFill/>
          </p:spPr>
          <p:txBody>
            <a:bodyPr wrap="square" rtlCol="0">
              <a:spAutoFit/>
            </a:bodyPr>
            <a:lstStyle/>
            <a:p>
              <a:r>
                <a:rPr lang="en-US" sz="1000" b="1" dirty="0">
                  <a:solidFill>
                    <a:schemeClr val="bg1">
                      <a:lumMod val="50000"/>
                    </a:schemeClr>
                  </a:solidFill>
                </a:rPr>
                <a:t>Senior Leadership</a:t>
              </a:r>
            </a:p>
          </p:txBody>
        </p:sp>
        <p:sp>
          <p:nvSpPr>
            <p:cNvPr id="14" name="Oval 13">
              <a:extLst>
                <a:ext uri="{FF2B5EF4-FFF2-40B4-BE49-F238E27FC236}">
                  <a16:creationId xmlns:a16="http://schemas.microsoft.com/office/drawing/2014/main" id="{3EE43FC5-16AA-5655-28F5-2438FD514186}"/>
                </a:ext>
              </a:extLst>
            </p:cNvPr>
            <p:cNvSpPr/>
            <p:nvPr/>
          </p:nvSpPr>
          <p:spPr>
            <a:xfrm>
              <a:off x="7247370" y="5666018"/>
              <a:ext cx="91440" cy="91440"/>
            </a:xfrm>
            <a:prstGeom prst="ellipse">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AC2AC9D-451B-131C-655A-C7541F23BEB5}"/>
                </a:ext>
              </a:extLst>
            </p:cNvPr>
            <p:cNvSpPr txBox="1"/>
            <p:nvPr/>
          </p:nvSpPr>
          <p:spPr>
            <a:xfrm>
              <a:off x="7361492" y="5589047"/>
              <a:ext cx="1340668" cy="246221"/>
            </a:xfrm>
            <a:prstGeom prst="rect">
              <a:avLst/>
            </a:prstGeom>
            <a:noFill/>
          </p:spPr>
          <p:txBody>
            <a:bodyPr wrap="square" rtlCol="0">
              <a:spAutoFit/>
            </a:bodyPr>
            <a:lstStyle/>
            <a:p>
              <a:r>
                <a:rPr lang="en-US" sz="1000" dirty="0"/>
                <a:t>All Eastern Canada</a:t>
              </a:r>
            </a:p>
          </p:txBody>
        </p:sp>
      </p:grpSp>
      <p:sp>
        <p:nvSpPr>
          <p:cNvPr id="18" name="TextBox 17">
            <a:extLst>
              <a:ext uri="{FF2B5EF4-FFF2-40B4-BE49-F238E27FC236}">
                <a16:creationId xmlns:a16="http://schemas.microsoft.com/office/drawing/2014/main" id="{2B5AC148-CA36-FCDF-39B1-E21FA26BCA55}"/>
              </a:ext>
            </a:extLst>
          </p:cNvPr>
          <p:cNvSpPr txBox="1"/>
          <p:nvPr/>
        </p:nvSpPr>
        <p:spPr>
          <a:xfrm>
            <a:off x="393700" y="2707363"/>
            <a:ext cx="2943860" cy="338554"/>
          </a:xfrm>
          <a:prstGeom prst="rect">
            <a:avLst/>
          </a:prstGeom>
          <a:noFill/>
        </p:spPr>
        <p:txBody>
          <a:bodyPr wrap="square" rtlCol="0">
            <a:spAutoFit/>
          </a:bodyPr>
          <a:lstStyle/>
          <a:p>
            <a:r>
              <a:rPr lang="en-US" sz="1600" b="1" i="1" dirty="0">
                <a:solidFill>
                  <a:schemeClr val="tx1">
                    <a:lumMod val="50000"/>
                    <a:lumOff val="50000"/>
                  </a:schemeClr>
                </a:solidFill>
              </a:rPr>
              <a:t>Accountable for DEI</a:t>
            </a:r>
          </a:p>
        </p:txBody>
      </p:sp>
      <p:sp>
        <p:nvSpPr>
          <p:cNvPr id="2" name="TextBox 1">
            <a:extLst>
              <a:ext uri="{FF2B5EF4-FFF2-40B4-BE49-F238E27FC236}">
                <a16:creationId xmlns:a16="http://schemas.microsoft.com/office/drawing/2014/main" id="{ED017640-671E-2180-CDC0-12903AA152B7}"/>
              </a:ext>
            </a:extLst>
          </p:cNvPr>
          <p:cNvSpPr txBox="1"/>
          <p:nvPr/>
        </p:nvSpPr>
        <p:spPr>
          <a:xfrm>
            <a:off x="6434055" y="4779294"/>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49%</a:t>
            </a:r>
          </a:p>
        </p:txBody>
      </p:sp>
      <p:cxnSp>
        <p:nvCxnSpPr>
          <p:cNvPr id="16" name="Straight Arrow Connector 15">
            <a:extLst>
              <a:ext uri="{FF2B5EF4-FFF2-40B4-BE49-F238E27FC236}">
                <a16:creationId xmlns:a16="http://schemas.microsoft.com/office/drawing/2014/main" id="{0C758E3E-49FD-6C48-50C7-03DE42D3CC3A}"/>
              </a:ext>
            </a:extLst>
          </p:cNvPr>
          <p:cNvCxnSpPr/>
          <p:nvPr/>
        </p:nvCxnSpPr>
        <p:spPr>
          <a:xfrm flipH="1">
            <a:off x="6172117" y="4932813"/>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64E9C55-08BF-5BC7-3BF5-98B0618698BC}"/>
              </a:ext>
            </a:extLst>
          </p:cNvPr>
          <p:cNvSpPr txBox="1"/>
          <p:nvPr/>
        </p:nvSpPr>
        <p:spPr>
          <a:xfrm>
            <a:off x="4684318" y="3045917"/>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82%</a:t>
            </a:r>
          </a:p>
        </p:txBody>
      </p:sp>
      <p:cxnSp>
        <p:nvCxnSpPr>
          <p:cNvPr id="8" name="Straight Arrow Connector 7">
            <a:extLst>
              <a:ext uri="{FF2B5EF4-FFF2-40B4-BE49-F238E27FC236}">
                <a16:creationId xmlns:a16="http://schemas.microsoft.com/office/drawing/2014/main" id="{CF628E40-2CA8-B8C6-4A5B-6FABC88D36BC}"/>
              </a:ext>
            </a:extLst>
          </p:cNvPr>
          <p:cNvCxnSpPr>
            <a:cxnSpLocks/>
          </p:cNvCxnSpPr>
          <p:nvPr/>
        </p:nvCxnSpPr>
        <p:spPr>
          <a:xfrm>
            <a:off x="5836705" y="3207464"/>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341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4258B7-43EB-BC38-BDC1-FDC6C0558AEA}"/>
              </a:ext>
            </a:extLst>
          </p:cNvPr>
          <p:cNvSpPr txBox="1"/>
          <p:nvPr/>
        </p:nvSpPr>
        <p:spPr>
          <a:xfrm>
            <a:off x="1226457" y="3429000"/>
            <a:ext cx="4572000" cy="584775"/>
          </a:xfrm>
          <a:prstGeom prst="rect">
            <a:avLst/>
          </a:prstGeom>
          <a:noFill/>
        </p:spPr>
        <p:txBody>
          <a:bodyPr wrap="square">
            <a:spAutoFit/>
          </a:bodyPr>
          <a:lstStyle/>
          <a:p>
            <a:r>
              <a:rPr lang="en-US" sz="3200" b="1" dirty="0">
                <a:solidFill>
                  <a:schemeClr val="bg1"/>
                </a:solidFill>
                <a:latin typeface="Century Gothic" panose="020B0502020202020204" pitchFamily="34" charset="0"/>
                <a:ea typeface="+mj-ea"/>
                <a:cs typeface="+mj-cs"/>
              </a:rPr>
              <a:t>RECRUITMENT</a:t>
            </a:r>
            <a:endParaRPr lang="en-US" dirty="0">
              <a:solidFill>
                <a:schemeClr val="bg1"/>
              </a:solidFill>
            </a:endParaRPr>
          </a:p>
        </p:txBody>
      </p:sp>
      <p:cxnSp>
        <p:nvCxnSpPr>
          <p:cNvPr id="3" name="Straight Connector 2">
            <a:extLst>
              <a:ext uri="{FF2B5EF4-FFF2-40B4-BE49-F238E27FC236}">
                <a16:creationId xmlns:a16="http://schemas.microsoft.com/office/drawing/2014/main" id="{8A3C834D-7F5B-C4F1-EC6D-C5B0523135C7}"/>
              </a:ext>
            </a:extLst>
          </p:cNvPr>
          <p:cNvCxnSpPr>
            <a:cxnSpLocks/>
          </p:cNvCxnSpPr>
          <p:nvPr/>
        </p:nvCxnSpPr>
        <p:spPr>
          <a:xfrm>
            <a:off x="1330325" y="4013775"/>
            <a:ext cx="70448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009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C8C48AE5-3543-7BCD-DF83-3B5AEE9F8D1C}"/>
              </a:ext>
            </a:extLst>
          </p:cNvPr>
          <p:cNvSpPr/>
          <p:nvPr/>
        </p:nvSpPr>
        <p:spPr>
          <a:xfrm>
            <a:off x="6934200" y="2729196"/>
            <a:ext cx="231135"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738AEA25-D138-2235-F7F1-9C63C7E2DA12}"/>
              </a:ext>
            </a:extLst>
          </p:cNvPr>
          <p:cNvSpPr/>
          <p:nvPr/>
        </p:nvSpPr>
        <p:spPr>
          <a:xfrm>
            <a:off x="6115050" y="3532185"/>
            <a:ext cx="768350"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F02096A6-AF99-37E4-6C8C-2A6EBEE6DB41}"/>
              </a:ext>
            </a:extLst>
          </p:cNvPr>
          <p:cNvSpPr/>
          <p:nvPr/>
        </p:nvSpPr>
        <p:spPr>
          <a:xfrm>
            <a:off x="6270941" y="4324158"/>
            <a:ext cx="116483"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B5FA0D2B-7B15-71E1-8433-EF8A057AD844}"/>
              </a:ext>
            </a:extLst>
          </p:cNvPr>
          <p:cNvSpPr/>
          <p:nvPr/>
        </p:nvSpPr>
        <p:spPr>
          <a:xfrm>
            <a:off x="5516754" y="5123194"/>
            <a:ext cx="1437236"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2AC6F158-4779-F86F-0FAF-A6A97D8ED70E}"/>
              </a:ext>
            </a:extLst>
          </p:cNvPr>
          <p:cNvSpPr/>
          <p:nvPr/>
        </p:nvSpPr>
        <p:spPr>
          <a:xfrm>
            <a:off x="4425950" y="5907174"/>
            <a:ext cx="1812820"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60133" y="6391185"/>
            <a:ext cx="5635842" cy="369332"/>
          </a:xfrm>
          <a:prstGeom prst="rect">
            <a:avLst/>
          </a:prstGeom>
          <a:noFill/>
        </p:spPr>
        <p:txBody>
          <a:bodyPr wrap="square" rtlCol="0">
            <a:spAutoFit/>
          </a:bodyPr>
          <a:lstStyle/>
          <a:p>
            <a:r>
              <a:rPr lang="en-US" sz="900" dirty="0">
                <a:solidFill>
                  <a:schemeClr val="tx1">
                    <a:lumMod val="50000"/>
                    <a:lumOff val="50000"/>
                  </a:schemeClr>
                </a:solidFill>
              </a:rPr>
              <a:t>13. Which of the following is your company using to ensure that you are considering all available talent for the job? (Including BIPOC/women/neurodiverse/ lgbtqia2s+) </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RECRUITMENT:</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Attracting a Diverse Candidate Pool: Top 5</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286488"/>
            <a:ext cx="8585169" cy="8156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i="1" dirty="0"/>
              <a:t>Using inclusive language in job postings is the top tactic for attracting all available talent</a:t>
            </a:r>
          </a:p>
          <a:p>
            <a:pPr marL="285750" indent="-285750">
              <a:spcAft>
                <a:spcPts val="600"/>
              </a:spcAft>
              <a:buFont typeface="Arial" panose="020B0604020202020204" pitchFamily="34" charset="0"/>
              <a:buChar char="•"/>
            </a:pPr>
            <a:r>
              <a:rPr lang="en-US" sz="1400" i="1" dirty="0"/>
              <a:t>Those in Eastern Canada are more likely than in other regions to say advertise your jobs and recruit through diverse channels /diverse job boards and highlight diversity in job descriptions</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graphicFrame>
        <p:nvGraphicFramePr>
          <p:cNvPr id="23" name="Chart 22">
            <a:extLst>
              <a:ext uri="{FF2B5EF4-FFF2-40B4-BE49-F238E27FC236}">
                <a16:creationId xmlns:a16="http://schemas.microsoft.com/office/drawing/2014/main" id="{84C0D073-3BB0-2EA9-F1A0-66B5B152FD0C}"/>
              </a:ext>
            </a:extLst>
          </p:cNvPr>
          <p:cNvGraphicFramePr/>
          <p:nvPr>
            <p:extLst>
              <p:ext uri="{D42A27DB-BD31-4B8C-83A1-F6EECF244321}">
                <p14:modId xmlns:p14="http://schemas.microsoft.com/office/powerpoint/2010/main" val="174220454"/>
              </p:ext>
            </p:extLst>
          </p:nvPr>
        </p:nvGraphicFramePr>
        <p:xfrm>
          <a:off x="3154680" y="2509532"/>
          <a:ext cx="4745055" cy="3747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6">
            <a:extLst>
              <a:ext uri="{FF2B5EF4-FFF2-40B4-BE49-F238E27FC236}">
                <a16:creationId xmlns:a16="http://schemas.microsoft.com/office/drawing/2014/main" id="{923D3215-B369-2345-8679-85083AD05CAA}"/>
              </a:ext>
            </a:extLst>
          </p:cNvPr>
          <p:cNvGraphicFramePr>
            <a:graphicFrameLocks noGrp="1"/>
          </p:cNvGraphicFramePr>
          <p:nvPr>
            <p:extLst>
              <p:ext uri="{D42A27DB-BD31-4B8C-83A1-F6EECF244321}">
                <p14:modId xmlns:p14="http://schemas.microsoft.com/office/powerpoint/2010/main" val="2787352242"/>
              </p:ext>
            </p:extLst>
          </p:nvPr>
        </p:nvGraphicFramePr>
        <p:xfrm>
          <a:off x="-17504" y="2366517"/>
          <a:ext cx="3378200" cy="4007990"/>
        </p:xfrm>
        <a:graphic>
          <a:graphicData uri="http://schemas.openxmlformats.org/drawingml/2006/table">
            <a:tbl>
              <a:tblPr/>
              <a:tblGrid>
                <a:gridCol w="3378200">
                  <a:extLst>
                    <a:ext uri="{9D8B030D-6E8A-4147-A177-3AD203B41FA5}">
                      <a16:colId xmlns:a16="http://schemas.microsoft.com/office/drawing/2014/main" val="195251647"/>
                    </a:ext>
                  </a:extLst>
                </a:gridCol>
              </a:tblGrid>
              <a:tr h="801598">
                <a:tc>
                  <a:txBody>
                    <a:bodyPr/>
                    <a:lstStyle/>
                    <a:p>
                      <a:pPr algn="r" fontAlgn="ctr"/>
                      <a:r>
                        <a:rPr lang="en-US" sz="1400" b="0" i="0" u="none" strike="noStrike" dirty="0">
                          <a:solidFill>
                            <a:srgbClr val="000000"/>
                          </a:solidFill>
                          <a:effectLst/>
                          <a:latin typeface="Calibri" panose="020F0502020204030204" pitchFamily="34" charset="0"/>
                        </a:rPr>
                        <a:t> Use inclusive language in job postings</a:t>
                      </a:r>
                    </a:p>
                  </a:txBody>
                  <a:tcPr marL="9525" marR="9525" marT="9525" marB="0" anchor="ctr">
                    <a:lnL>
                      <a:noFill/>
                    </a:lnL>
                    <a:lnR>
                      <a:noFill/>
                    </a:lnR>
                    <a:lnT>
                      <a:noFill/>
                    </a:lnT>
                    <a:lnB>
                      <a:noFill/>
                    </a:lnB>
                  </a:tcPr>
                </a:tc>
                <a:extLst>
                  <a:ext uri="{0D108BD9-81ED-4DB2-BD59-A6C34878D82A}">
                    <a16:rowId xmlns:a16="http://schemas.microsoft.com/office/drawing/2014/main" val="3093543340"/>
                  </a:ext>
                </a:extLst>
              </a:tr>
              <a:tr h="801598">
                <a:tc>
                  <a:txBody>
                    <a:bodyPr/>
                    <a:lstStyle/>
                    <a:p>
                      <a:pPr algn="r" fontAlgn="ctr"/>
                      <a:r>
                        <a:rPr lang="en-US" sz="1400" b="0" i="0" u="none" strike="noStrike" dirty="0">
                          <a:solidFill>
                            <a:srgbClr val="000000"/>
                          </a:solidFill>
                          <a:effectLst/>
                          <a:latin typeface="Calibri" panose="020F0502020204030204" pitchFamily="34" charset="0"/>
                        </a:rPr>
                        <a:t> </a:t>
                      </a:r>
                      <a:r>
                        <a:rPr lang="en-US" sz="1400" b="0" i="0" u="none" strike="noStrike" kern="1200" dirty="0">
                          <a:solidFill>
                            <a:srgbClr val="000000"/>
                          </a:solidFill>
                          <a:effectLst/>
                          <a:latin typeface="Calibri" panose="020F0502020204030204" pitchFamily="34" charset="0"/>
                          <a:ea typeface="+mn-ea"/>
                          <a:cs typeface="+mn-cs"/>
                        </a:rPr>
                        <a:t>Advertise your jobs and recruit through diverse channels /diverse job boards</a:t>
                      </a:r>
                    </a:p>
                  </a:txBody>
                  <a:tcPr marL="9525" marR="9525" marT="9525" marB="0" anchor="ctr">
                    <a:lnL>
                      <a:noFill/>
                    </a:lnL>
                    <a:lnR>
                      <a:noFill/>
                    </a:lnR>
                    <a:lnT>
                      <a:noFill/>
                    </a:lnT>
                    <a:lnB>
                      <a:noFill/>
                    </a:lnB>
                  </a:tcPr>
                </a:tc>
                <a:extLst>
                  <a:ext uri="{0D108BD9-81ED-4DB2-BD59-A6C34878D82A}">
                    <a16:rowId xmlns:a16="http://schemas.microsoft.com/office/drawing/2014/main" val="837692506"/>
                  </a:ext>
                </a:extLst>
              </a:tr>
              <a:tr h="801598">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Highlight diversity on your career site</a:t>
                      </a:r>
                      <a:endParaRPr lang="en-US" sz="1400" dirty="0"/>
                    </a:p>
                    <a:p>
                      <a:pPr algn="r" fontAlgn="ctr"/>
                      <a:endParaRPr lang="en-US" sz="1400" b="1" i="0" u="none" strike="noStrike" dirty="0">
                        <a:solidFill>
                          <a:schemeClr val="accent2"/>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115199815"/>
                  </a:ext>
                </a:extLst>
              </a:tr>
              <a:tr h="801598">
                <a:tc>
                  <a:txBody>
                    <a:bodyPr/>
                    <a:lstStyle/>
                    <a:p>
                      <a:pPr algn="r" fontAlgn="ctr"/>
                      <a:r>
                        <a:rPr lang="en-US" sz="1400" b="1" i="0" u="none" strike="noStrike" kern="1200" dirty="0">
                          <a:solidFill>
                            <a:schemeClr val="accent2"/>
                          </a:solidFill>
                          <a:effectLst/>
                          <a:latin typeface="Calibri" panose="020F0502020204030204" pitchFamily="34" charset="0"/>
                          <a:ea typeface="+mn-ea"/>
                          <a:cs typeface="+mn-cs"/>
                        </a:rPr>
                        <a:t> Highlight diversity in your job descriptions</a:t>
                      </a:r>
                    </a:p>
                  </a:txBody>
                  <a:tcPr marL="9525" marR="9525" marT="9525" marB="0" anchor="ctr">
                    <a:lnL>
                      <a:noFill/>
                    </a:lnL>
                    <a:lnR>
                      <a:noFill/>
                    </a:lnR>
                    <a:lnT>
                      <a:noFill/>
                    </a:lnT>
                    <a:lnB>
                      <a:noFill/>
                    </a:lnB>
                  </a:tcPr>
                </a:tc>
                <a:extLst>
                  <a:ext uri="{0D108BD9-81ED-4DB2-BD59-A6C34878D82A}">
                    <a16:rowId xmlns:a16="http://schemas.microsoft.com/office/drawing/2014/main" val="2131518095"/>
                  </a:ext>
                </a:extLst>
              </a:tr>
              <a:tr h="801598">
                <a:tc>
                  <a:txBody>
                    <a:bodyPr/>
                    <a:lstStyle/>
                    <a:p>
                      <a:pPr algn="r" fontAlgn="ctr"/>
                      <a:r>
                        <a:rPr lang="en-US" sz="1400" b="1" i="0" u="none" strike="noStrike" kern="1200" dirty="0">
                          <a:solidFill>
                            <a:schemeClr val="accent2"/>
                          </a:solidFill>
                          <a:effectLst/>
                          <a:latin typeface="Calibri" panose="020F0502020204030204" pitchFamily="34" charset="0"/>
                          <a:ea typeface="+mn-ea"/>
                          <a:cs typeface="+mn-cs"/>
                        </a:rPr>
                        <a:t> Hiring / interview panel is diverse</a:t>
                      </a:r>
                    </a:p>
                  </a:txBody>
                  <a:tcPr marL="9525" marR="9525" marT="9525" marB="0" anchor="ctr">
                    <a:lnL>
                      <a:noFill/>
                    </a:lnL>
                    <a:lnR>
                      <a:noFill/>
                    </a:lnR>
                    <a:lnT>
                      <a:noFill/>
                    </a:lnT>
                    <a:lnB>
                      <a:noFill/>
                    </a:lnB>
                  </a:tcPr>
                </a:tc>
                <a:extLst>
                  <a:ext uri="{0D108BD9-81ED-4DB2-BD59-A6C34878D82A}">
                    <a16:rowId xmlns:a16="http://schemas.microsoft.com/office/drawing/2014/main" val="1000222155"/>
                  </a:ext>
                </a:extLst>
              </a:tr>
            </a:tbl>
          </a:graphicData>
        </a:graphic>
      </p:graphicFrame>
      <p:grpSp>
        <p:nvGrpSpPr>
          <p:cNvPr id="73" name="Group 72">
            <a:extLst>
              <a:ext uri="{FF2B5EF4-FFF2-40B4-BE49-F238E27FC236}">
                <a16:creationId xmlns:a16="http://schemas.microsoft.com/office/drawing/2014/main" id="{40186100-CD76-0FDA-07AD-0F96A5F3D52E}"/>
              </a:ext>
            </a:extLst>
          </p:cNvPr>
          <p:cNvGrpSpPr/>
          <p:nvPr/>
        </p:nvGrpSpPr>
        <p:grpSpPr>
          <a:xfrm>
            <a:off x="7461657" y="4785774"/>
            <a:ext cx="1533487" cy="847774"/>
            <a:chOff x="7122695" y="5186593"/>
            <a:chExt cx="1533487" cy="908734"/>
          </a:xfrm>
        </p:grpSpPr>
        <p:sp>
          <p:nvSpPr>
            <p:cNvPr id="74" name="Rectangle 73">
              <a:extLst>
                <a:ext uri="{FF2B5EF4-FFF2-40B4-BE49-F238E27FC236}">
                  <a16:creationId xmlns:a16="http://schemas.microsoft.com/office/drawing/2014/main" id="{51507B9A-1429-4B53-C0CA-22E66DCEAB51}"/>
                </a:ext>
              </a:extLst>
            </p:cNvPr>
            <p:cNvSpPr/>
            <p:nvPr/>
          </p:nvSpPr>
          <p:spPr>
            <a:xfrm>
              <a:off x="7122696" y="5208798"/>
              <a:ext cx="1437236" cy="886529"/>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FFF2E1E-0C18-1B49-6D3E-28DD0FCE198D}"/>
                </a:ext>
              </a:extLst>
            </p:cNvPr>
            <p:cNvSpPr/>
            <p:nvPr/>
          </p:nvSpPr>
          <p:spPr>
            <a:xfrm>
              <a:off x="7214941" y="5445537"/>
              <a:ext cx="156298" cy="156298"/>
            </a:xfrm>
            <a:prstGeom prst="ellipse">
              <a:avLst/>
            </a:prstGeom>
            <a:solidFill>
              <a:schemeClr val="accent6">
                <a:lumMod val="7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3CA4BEB-A40B-5AB0-D6BF-353CF28597B1}"/>
                </a:ext>
              </a:extLst>
            </p:cNvPr>
            <p:cNvSpPr/>
            <p:nvPr/>
          </p:nvSpPr>
          <p:spPr>
            <a:xfrm>
              <a:off x="7214941" y="5821640"/>
              <a:ext cx="156298" cy="156298"/>
            </a:xfrm>
            <a:prstGeom prst="ellipse">
              <a:avLst/>
            </a:prstGeom>
            <a:solidFill>
              <a:schemeClr val="accent1">
                <a:lumMod val="20000"/>
                <a:lumOff val="8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6B0CCBE2-B142-7367-C023-433535B78732}"/>
                </a:ext>
              </a:extLst>
            </p:cNvPr>
            <p:cNvSpPr txBox="1"/>
            <p:nvPr/>
          </p:nvSpPr>
          <p:spPr>
            <a:xfrm>
              <a:off x="7361492" y="5397672"/>
              <a:ext cx="1070624" cy="263926"/>
            </a:xfrm>
            <a:prstGeom prst="rect">
              <a:avLst/>
            </a:prstGeom>
            <a:noFill/>
          </p:spPr>
          <p:txBody>
            <a:bodyPr wrap="square" rtlCol="0">
              <a:spAutoFit/>
            </a:bodyPr>
            <a:lstStyle/>
            <a:p>
              <a:r>
                <a:rPr lang="en-US" sz="1000" dirty="0"/>
                <a:t>More diversified</a:t>
              </a:r>
            </a:p>
          </p:txBody>
        </p:sp>
        <p:sp>
          <p:nvSpPr>
            <p:cNvPr id="78" name="TextBox 77">
              <a:extLst>
                <a:ext uri="{FF2B5EF4-FFF2-40B4-BE49-F238E27FC236}">
                  <a16:creationId xmlns:a16="http://schemas.microsoft.com/office/drawing/2014/main" id="{D2E547F7-A45C-F112-98FC-78E3EFA6C516}"/>
                </a:ext>
              </a:extLst>
            </p:cNvPr>
            <p:cNvSpPr txBox="1"/>
            <p:nvPr/>
          </p:nvSpPr>
          <p:spPr>
            <a:xfrm>
              <a:off x="7361492" y="5780451"/>
              <a:ext cx="1070624" cy="263926"/>
            </a:xfrm>
            <a:prstGeom prst="rect">
              <a:avLst/>
            </a:prstGeom>
            <a:noFill/>
          </p:spPr>
          <p:txBody>
            <a:bodyPr wrap="square" rtlCol="0">
              <a:spAutoFit/>
            </a:bodyPr>
            <a:lstStyle/>
            <a:p>
              <a:r>
                <a:rPr lang="en-US" sz="1000" dirty="0"/>
                <a:t>Less diversified</a:t>
              </a:r>
            </a:p>
          </p:txBody>
        </p:sp>
        <p:sp>
          <p:nvSpPr>
            <p:cNvPr id="79" name="TextBox 78">
              <a:extLst>
                <a:ext uri="{FF2B5EF4-FFF2-40B4-BE49-F238E27FC236}">
                  <a16:creationId xmlns:a16="http://schemas.microsoft.com/office/drawing/2014/main" id="{99A43E4A-9938-07D2-6C53-FA8E4ED2F9B4}"/>
                </a:ext>
              </a:extLst>
            </p:cNvPr>
            <p:cNvSpPr txBox="1"/>
            <p:nvPr/>
          </p:nvSpPr>
          <p:spPr>
            <a:xfrm>
              <a:off x="7122695" y="5186593"/>
              <a:ext cx="1456919" cy="246221"/>
            </a:xfrm>
            <a:prstGeom prst="rect">
              <a:avLst/>
            </a:prstGeom>
            <a:noFill/>
          </p:spPr>
          <p:txBody>
            <a:bodyPr wrap="square" rtlCol="0">
              <a:spAutoFit/>
            </a:bodyPr>
            <a:lstStyle/>
            <a:p>
              <a:r>
                <a:rPr lang="en-US" sz="1000" b="1" dirty="0">
                  <a:solidFill>
                    <a:schemeClr val="bg1">
                      <a:lumMod val="50000"/>
                    </a:schemeClr>
                  </a:solidFill>
                </a:rPr>
                <a:t>Senior Leadership</a:t>
              </a:r>
            </a:p>
          </p:txBody>
        </p:sp>
        <p:sp>
          <p:nvSpPr>
            <p:cNvPr id="80" name="Oval 79">
              <a:extLst>
                <a:ext uri="{FF2B5EF4-FFF2-40B4-BE49-F238E27FC236}">
                  <a16:creationId xmlns:a16="http://schemas.microsoft.com/office/drawing/2014/main" id="{5C75978C-00BA-D262-1274-C42B8A6F6FAD}"/>
                </a:ext>
              </a:extLst>
            </p:cNvPr>
            <p:cNvSpPr/>
            <p:nvPr/>
          </p:nvSpPr>
          <p:spPr>
            <a:xfrm>
              <a:off x="7247370" y="5666018"/>
              <a:ext cx="91440" cy="91440"/>
            </a:xfrm>
            <a:prstGeom prst="ellipse">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FB47E724-E0F3-559D-9114-CD8154CB2169}"/>
                </a:ext>
              </a:extLst>
            </p:cNvPr>
            <p:cNvSpPr txBox="1"/>
            <p:nvPr/>
          </p:nvSpPr>
          <p:spPr>
            <a:xfrm>
              <a:off x="7361492" y="5589047"/>
              <a:ext cx="1294690" cy="263926"/>
            </a:xfrm>
            <a:prstGeom prst="rect">
              <a:avLst/>
            </a:prstGeom>
            <a:noFill/>
          </p:spPr>
          <p:txBody>
            <a:bodyPr wrap="square" rtlCol="0">
              <a:spAutoFit/>
            </a:bodyPr>
            <a:lstStyle/>
            <a:p>
              <a:r>
                <a:rPr lang="en-US" sz="1000" dirty="0"/>
                <a:t>All Eastern Canada</a:t>
              </a:r>
            </a:p>
          </p:txBody>
        </p:sp>
      </p:grpSp>
      <p:sp>
        <p:nvSpPr>
          <p:cNvPr id="82" name="TextBox 81">
            <a:extLst>
              <a:ext uri="{FF2B5EF4-FFF2-40B4-BE49-F238E27FC236}">
                <a16:creationId xmlns:a16="http://schemas.microsoft.com/office/drawing/2014/main" id="{7E2598CC-A6C6-F7BD-595D-991E0711E195}"/>
              </a:ext>
            </a:extLst>
          </p:cNvPr>
          <p:cNvSpPr txBox="1"/>
          <p:nvPr/>
        </p:nvSpPr>
        <p:spPr>
          <a:xfrm>
            <a:off x="276606" y="2281559"/>
            <a:ext cx="2943860" cy="338554"/>
          </a:xfrm>
          <a:prstGeom prst="rect">
            <a:avLst/>
          </a:prstGeom>
          <a:noFill/>
        </p:spPr>
        <p:txBody>
          <a:bodyPr wrap="square" rtlCol="0">
            <a:spAutoFit/>
          </a:bodyPr>
          <a:lstStyle/>
          <a:p>
            <a:r>
              <a:rPr lang="en-US" sz="1600" b="1" i="1" dirty="0">
                <a:solidFill>
                  <a:schemeClr val="tx1">
                    <a:lumMod val="50000"/>
                    <a:lumOff val="50000"/>
                  </a:schemeClr>
                </a:solidFill>
              </a:rPr>
              <a:t>Tactics for Recruitment </a:t>
            </a:r>
          </a:p>
        </p:txBody>
      </p:sp>
      <p:sp>
        <p:nvSpPr>
          <p:cNvPr id="3" name="Arrow: Right 2">
            <a:extLst>
              <a:ext uri="{FF2B5EF4-FFF2-40B4-BE49-F238E27FC236}">
                <a16:creationId xmlns:a16="http://schemas.microsoft.com/office/drawing/2014/main" id="{5908C5A8-66E3-22FC-539B-6680A5F36EEC}"/>
              </a:ext>
            </a:extLst>
          </p:cNvPr>
          <p:cNvSpPr/>
          <p:nvPr/>
        </p:nvSpPr>
        <p:spPr>
          <a:xfrm>
            <a:off x="3437710" y="5132719"/>
            <a:ext cx="390315" cy="11799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8A380F49-2429-4E4A-B6C6-640E91183C6A}"/>
              </a:ext>
            </a:extLst>
          </p:cNvPr>
          <p:cNvSpPr/>
          <p:nvPr/>
        </p:nvSpPr>
        <p:spPr>
          <a:xfrm>
            <a:off x="3437710" y="5926328"/>
            <a:ext cx="390315" cy="11799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6E3579A-084E-4DB3-A594-77D4354C22FD}"/>
              </a:ext>
            </a:extLst>
          </p:cNvPr>
          <p:cNvSpPr txBox="1"/>
          <p:nvPr/>
        </p:nvSpPr>
        <p:spPr>
          <a:xfrm>
            <a:off x="4262797" y="3360419"/>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49%</a:t>
            </a:r>
          </a:p>
        </p:txBody>
      </p:sp>
      <p:cxnSp>
        <p:nvCxnSpPr>
          <p:cNvPr id="17" name="Straight Arrow Connector 16">
            <a:extLst>
              <a:ext uri="{FF2B5EF4-FFF2-40B4-BE49-F238E27FC236}">
                <a16:creationId xmlns:a16="http://schemas.microsoft.com/office/drawing/2014/main" id="{27279DDC-AC45-09EB-9496-6A23F7896491}"/>
              </a:ext>
            </a:extLst>
          </p:cNvPr>
          <p:cNvCxnSpPr>
            <a:cxnSpLocks/>
          </p:cNvCxnSpPr>
          <p:nvPr/>
        </p:nvCxnSpPr>
        <p:spPr>
          <a:xfrm>
            <a:off x="5418461" y="3483458"/>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26EC091-F985-7917-3464-B0C5AA93283F}"/>
              </a:ext>
            </a:extLst>
          </p:cNvPr>
          <p:cNvSpPr txBox="1"/>
          <p:nvPr/>
        </p:nvSpPr>
        <p:spPr>
          <a:xfrm>
            <a:off x="3828025" y="4978678"/>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42%</a:t>
            </a:r>
          </a:p>
        </p:txBody>
      </p:sp>
      <p:cxnSp>
        <p:nvCxnSpPr>
          <p:cNvPr id="19" name="Straight Arrow Connector 18">
            <a:extLst>
              <a:ext uri="{FF2B5EF4-FFF2-40B4-BE49-F238E27FC236}">
                <a16:creationId xmlns:a16="http://schemas.microsoft.com/office/drawing/2014/main" id="{ED05709B-0791-CDA8-1390-9B3CB8A1F36B}"/>
              </a:ext>
            </a:extLst>
          </p:cNvPr>
          <p:cNvCxnSpPr>
            <a:cxnSpLocks/>
          </p:cNvCxnSpPr>
          <p:nvPr/>
        </p:nvCxnSpPr>
        <p:spPr>
          <a:xfrm>
            <a:off x="4983689" y="5101717"/>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637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C4B4D80-A1B1-7DE1-D331-3A3BA0E1B762}"/>
              </a:ext>
            </a:extLst>
          </p:cNvPr>
          <p:cNvSpPr/>
          <p:nvPr/>
        </p:nvSpPr>
        <p:spPr>
          <a:xfrm>
            <a:off x="5753100" y="3930055"/>
            <a:ext cx="1964840"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9C493AC-8C6A-4474-AD4F-5EC353B44179}"/>
              </a:ext>
            </a:extLst>
          </p:cNvPr>
          <p:cNvSpPr/>
          <p:nvPr/>
        </p:nvSpPr>
        <p:spPr>
          <a:xfrm>
            <a:off x="6090756" y="4353691"/>
            <a:ext cx="904875"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6F203DD9-3490-6F49-B60C-C98B6B9817E6}"/>
              </a:ext>
            </a:extLst>
          </p:cNvPr>
          <p:cNvSpPr/>
          <p:nvPr/>
        </p:nvSpPr>
        <p:spPr>
          <a:xfrm>
            <a:off x="5753100" y="4765640"/>
            <a:ext cx="1242531"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A9DE5D9-3209-009E-DC53-C6514542793E}"/>
              </a:ext>
            </a:extLst>
          </p:cNvPr>
          <p:cNvSpPr/>
          <p:nvPr/>
        </p:nvSpPr>
        <p:spPr>
          <a:xfrm>
            <a:off x="4993936" y="5182354"/>
            <a:ext cx="1305264"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4C61CDC-B869-4F64-24FF-28391725AD53}"/>
              </a:ext>
            </a:extLst>
          </p:cNvPr>
          <p:cNvSpPr/>
          <p:nvPr/>
        </p:nvSpPr>
        <p:spPr>
          <a:xfrm>
            <a:off x="4888346" y="5599068"/>
            <a:ext cx="1202410"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2252263-88C3-FFF8-EC12-1E640F867E14}"/>
              </a:ext>
            </a:extLst>
          </p:cNvPr>
          <p:cNvSpPr/>
          <p:nvPr/>
        </p:nvSpPr>
        <p:spPr>
          <a:xfrm>
            <a:off x="4425950" y="6014213"/>
            <a:ext cx="1562100"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661D37D-CB1D-EAE5-68E4-4457E8A199C9}"/>
              </a:ext>
            </a:extLst>
          </p:cNvPr>
          <p:cNvSpPr/>
          <p:nvPr/>
        </p:nvSpPr>
        <p:spPr>
          <a:xfrm>
            <a:off x="6396427" y="2673821"/>
            <a:ext cx="1635142"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3778B32-88C9-7077-6C81-F329E1A2E0E1}"/>
              </a:ext>
            </a:extLst>
          </p:cNvPr>
          <p:cNvSpPr/>
          <p:nvPr/>
        </p:nvSpPr>
        <p:spPr>
          <a:xfrm>
            <a:off x="7205971" y="2260110"/>
            <a:ext cx="204805"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27FDEC0-8D28-F601-74DC-ED6CACF2298F}"/>
              </a:ext>
            </a:extLst>
          </p:cNvPr>
          <p:cNvSpPr/>
          <p:nvPr/>
        </p:nvSpPr>
        <p:spPr>
          <a:xfrm>
            <a:off x="5516754" y="3509130"/>
            <a:ext cx="2597869"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Rounded Corners 106">
            <a:extLst>
              <a:ext uri="{FF2B5EF4-FFF2-40B4-BE49-F238E27FC236}">
                <a16:creationId xmlns:a16="http://schemas.microsoft.com/office/drawing/2014/main" id="{8AA9109A-5027-AF8A-F3A0-2BE3965A589D}"/>
              </a:ext>
            </a:extLst>
          </p:cNvPr>
          <p:cNvSpPr/>
          <p:nvPr/>
        </p:nvSpPr>
        <p:spPr>
          <a:xfrm>
            <a:off x="6396427" y="3097731"/>
            <a:ext cx="760024"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60133" y="6311250"/>
            <a:ext cx="5635842" cy="369332"/>
          </a:xfrm>
          <a:prstGeom prst="rect">
            <a:avLst/>
          </a:prstGeom>
          <a:noFill/>
        </p:spPr>
        <p:txBody>
          <a:bodyPr wrap="square" rtlCol="0">
            <a:spAutoFit/>
          </a:bodyPr>
          <a:lstStyle/>
          <a:p>
            <a:r>
              <a:rPr lang="en-US" sz="900" dirty="0">
                <a:solidFill>
                  <a:schemeClr val="tx1">
                    <a:lumMod val="50000"/>
                    <a:lumOff val="50000"/>
                  </a:schemeClr>
                </a:solidFill>
              </a:rPr>
              <a:t>14. Which of the following is your organization doing to retain talent specifically from traditionally marginalized communities?</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RECRUITMENT:</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Retaining Talent from Marginalized Communities</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6" y="1308588"/>
            <a:ext cx="8585168" cy="523220"/>
          </a:xfrm>
          <a:prstGeom prst="rect">
            <a:avLst/>
          </a:prstGeom>
          <a:noFill/>
        </p:spPr>
        <p:txBody>
          <a:bodyPr wrap="square" rtlCol="0">
            <a:spAutoFit/>
          </a:bodyPr>
          <a:lstStyle/>
          <a:p>
            <a:pPr marL="285750" indent="-285750">
              <a:buFont typeface="Arial" panose="020B0604020202020204" pitchFamily="34" charset="0"/>
              <a:buChar char="•"/>
            </a:pPr>
            <a:r>
              <a:rPr lang="en-US" sz="1400" i="1" dirty="0"/>
              <a:t>To retain talent from marginalized communities, those at more diversified companies are more likely to celebrate cultural occasions, promote from within, and invest in training</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graphicFrame>
        <p:nvGraphicFramePr>
          <p:cNvPr id="60" name="Table 59">
            <a:extLst>
              <a:ext uri="{FF2B5EF4-FFF2-40B4-BE49-F238E27FC236}">
                <a16:creationId xmlns:a16="http://schemas.microsoft.com/office/drawing/2014/main" id="{AA201E45-1CE0-852A-F82D-7A46B146D784}"/>
              </a:ext>
            </a:extLst>
          </p:cNvPr>
          <p:cNvGraphicFramePr>
            <a:graphicFrameLocks noGrp="1"/>
          </p:cNvGraphicFramePr>
          <p:nvPr>
            <p:extLst>
              <p:ext uri="{D42A27DB-BD31-4B8C-83A1-F6EECF244321}">
                <p14:modId xmlns:p14="http://schemas.microsoft.com/office/powerpoint/2010/main" val="63045232"/>
              </p:ext>
            </p:extLst>
          </p:nvPr>
        </p:nvGraphicFramePr>
        <p:xfrm>
          <a:off x="61387" y="2112081"/>
          <a:ext cx="3773788" cy="4199170"/>
        </p:xfrm>
        <a:graphic>
          <a:graphicData uri="http://schemas.openxmlformats.org/drawingml/2006/table">
            <a:tbl>
              <a:tblPr/>
              <a:tblGrid>
                <a:gridCol w="3773788">
                  <a:extLst>
                    <a:ext uri="{9D8B030D-6E8A-4147-A177-3AD203B41FA5}">
                      <a16:colId xmlns:a16="http://schemas.microsoft.com/office/drawing/2014/main" val="2406089975"/>
                    </a:ext>
                  </a:extLst>
                </a:gridCol>
              </a:tblGrid>
              <a:tr h="419917">
                <a:tc>
                  <a:txBody>
                    <a:bodyPr/>
                    <a:lstStyle/>
                    <a:p>
                      <a:pPr algn="r" fontAlgn="ctr"/>
                      <a:r>
                        <a:rPr lang="en-US" sz="1200" b="0" i="0" u="none" strike="noStrike" dirty="0">
                          <a:solidFill>
                            <a:srgbClr val="000000"/>
                          </a:solidFill>
                          <a:effectLst/>
                          <a:latin typeface="Calibri" panose="020F0502020204030204" pitchFamily="34" charset="0"/>
                        </a:rPr>
                        <a:t> Exit interviews to understand why they are leaving</a:t>
                      </a:r>
                    </a:p>
                  </a:txBody>
                  <a:tcPr marL="9525" marR="9525" marT="9525" marB="0" anchor="ctr">
                    <a:lnL>
                      <a:noFill/>
                    </a:lnL>
                    <a:lnR>
                      <a:noFill/>
                    </a:lnR>
                    <a:lnT>
                      <a:noFill/>
                    </a:lnT>
                    <a:lnB>
                      <a:noFill/>
                    </a:lnB>
                  </a:tcPr>
                </a:tc>
                <a:extLst>
                  <a:ext uri="{0D108BD9-81ED-4DB2-BD59-A6C34878D82A}">
                    <a16:rowId xmlns:a16="http://schemas.microsoft.com/office/drawing/2014/main" val="2159486792"/>
                  </a:ext>
                </a:extLst>
              </a:tr>
              <a:tr h="419917">
                <a:tc>
                  <a:txBody>
                    <a:bodyPr/>
                    <a:lstStyle/>
                    <a:p>
                      <a:pPr algn="r" fontAlgn="ctr"/>
                      <a:r>
                        <a:rPr lang="en-US" sz="1200" b="0" i="0" u="none" strike="noStrike" dirty="0">
                          <a:solidFill>
                            <a:srgbClr val="000000"/>
                          </a:solidFill>
                          <a:effectLst/>
                          <a:latin typeface="Calibri" panose="020F0502020204030204" pitchFamily="34" charset="0"/>
                        </a:rPr>
                        <a:t> </a:t>
                      </a:r>
                      <a:r>
                        <a:rPr lang="en-US" sz="1200" b="1" i="0" u="none" strike="noStrike" kern="1200" dirty="0">
                          <a:solidFill>
                            <a:schemeClr val="accent2"/>
                          </a:solidFill>
                          <a:effectLst/>
                          <a:latin typeface="Calibri" panose="020F0502020204030204" pitchFamily="34" charset="0"/>
                          <a:ea typeface="+mn-ea"/>
                          <a:cs typeface="+mn-cs"/>
                        </a:rPr>
                        <a:t>Celebrate cultural occasions (Black History Month, Asian Heritage Month, Truth &amp; Reconciliation Day, Pride Month)</a:t>
                      </a:r>
                    </a:p>
                  </a:txBody>
                  <a:tcPr marL="9525" marR="9525" marT="9525" marB="0" anchor="ctr">
                    <a:lnL>
                      <a:noFill/>
                    </a:lnL>
                    <a:lnR>
                      <a:noFill/>
                    </a:lnR>
                    <a:lnT>
                      <a:noFill/>
                    </a:lnT>
                    <a:lnB>
                      <a:noFill/>
                    </a:lnB>
                  </a:tcPr>
                </a:tc>
                <a:extLst>
                  <a:ext uri="{0D108BD9-81ED-4DB2-BD59-A6C34878D82A}">
                    <a16:rowId xmlns:a16="http://schemas.microsoft.com/office/drawing/2014/main" val="2385048243"/>
                  </a:ext>
                </a:extLst>
              </a:tr>
              <a:tr h="419917">
                <a:tc>
                  <a:txBody>
                    <a:bodyPr/>
                    <a:lstStyle/>
                    <a:p>
                      <a:pPr algn="r" fontAlgn="ctr"/>
                      <a:r>
                        <a:rPr lang="en-US" sz="1200" b="0" i="0" u="none" strike="noStrike" dirty="0">
                          <a:solidFill>
                            <a:srgbClr val="000000"/>
                          </a:solidFill>
                          <a:effectLst/>
                          <a:latin typeface="Calibri" panose="020F0502020204030204" pitchFamily="34" charset="0"/>
                        </a:rPr>
                        <a:t> Flexibility/sensitivity to employees’ needs in terms of work hours/days/working from home</a:t>
                      </a:r>
                      <a:endParaRPr lang="en-US" sz="1200" b="1" i="0" u="none" strike="noStrike" dirty="0">
                        <a:solidFill>
                          <a:schemeClr val="accent2"/>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400635447"/>
                  </a:ext>
                </a:extLst>
              </a:tr>
              <a:tr h="419917">
                <a:tc>
                  <a:txBody>
                    <a:bodyPr/>
                    <a:lstStyle/>
                    <a:p>
                      <a:pPr algn="r" fontAlgn="ctr"/>
                      <a:r>
                        <a:rPr lang="en-US" sz="1200" b="0" i="0" u="none" strike="noStrike" dirty="0">
                          <a:solidFill>
                            <a:srgbClr val="000000"/>
                          </a:solidFill>
                          <a:effectLst/>
                          <a:latin typeface="Calibri" panose="020F0502020204030204" pitchFamily="34" charset="0"/>
                        </a:rPr>
                        <a:t> </a:t>
                      </a:r>
                      <a:r>
                        <a:rPr lang="en-US" sz="1200" b="1" i="0" u="none" strike="noStrike" kern="1200" dirty="0">
                          <a:solidFill>
                            <a:schemeClr val="accent2"/>
                          </a:solidFill>
                          <a:effectLst/>
                          <a:latin typeface="Calibri" panose="020F0502020204030204" pitchFamily="34" charset="0"/>
                          <a:ea typeface="+mn-ea"/>
                          <a:cs typeface="+mn-cs"/>
                        </a:rPr>
                        <a:t>Leadership promotion from within</a:t>
                      </a:r>
                    </a:p>
                  </a:txBody>
                  <a:tcPr marL="9525" marR="9525" marT="9525" marB="0" anchor="ctr">
                    <a:lnL>
                      <a:noFill/>
                    </a:lnL>
                    <a:lnR>
                      <a:noFill/>
                    </a:lnR>
                    <a:lnT>
                      <a:noFill/>
                    </a:lnT>
                    <a:lnB>
                      <a:noFill/>
                    </a:lnB>
                  </a:tcPr>
                </a:tc>
                <a:extLst>
                  <a:ext uri="{0D108BD9-81ED-4DB2-BD59-A6C34878D82A}">
                    <a16:rowId xmlns:a16="http://schemas.microsoft.com/office/drawing/2014/main" val="1632507393"/>
                  </a:ext>
                </a:extLst>
              </a:tr>
              <a:tr h="419917">
                <a:tc>
                  <a:txBody>
                    <a:bodyPr/>
                    <a:lstStyle/>
                    <a:p>
                      <a:pPr algn="r" fontAlgn="ctr"/>
                      <a:r>
                        <a:rPr lang="en-US" sz="1200" b="0" i="0" u="none" strike="noStrike" dirty="0">
                          <a:solidFill>
                            <a:srgbClr val="000000"/>
                          </a:solidFill>
                          <a:effectLst/>
                          <a:latin typeface="Calibri" panose="020F0502020204030204" pitchFamily="34" charset="0"/>
                        </a:rPr>
                        <a:t> </a:t>
                      </a:r>
                      <a:r>
                        <a:rPr lang="en-US" sz="1200" b="1" i="0" u="none" strike="noStrike" kern="1200" dirty="0">
                          <a:solidFill>
                            <a:schemeClr val="accent2"/>
                          </a:solidFill>
                          <a:effectLst/>
                          <a:latin typeface="Calibri" panose="020F0502020204030204" pitchFamily="34" charset="0"/>
                          <a:ea typeface="+mn-ea"/>
                          <a:cs typeface="+mn-cs"/>
                        </a:rPr>
                        <a:t>Investing in training - especially for junior staff</a:t>
                      </a:r>
                    </a:p>
                  </a:txBody>
                  <a:tcPr marL="9525" marR="9525" marT="9525" marB="0" anchor="ctr">
                    <a:lnL>
                      <a:noFill/>
                    </a:lnL>
                    <a:lnR>
                      <a:noFill/>
                    </a:lnR>
                    <a:lnT>
                      <a:noFill/>
                    </a:lnT>
                    <a:lnB>
                      <a:noFill/>
                    </a:lnB>
                  </a:tcPr>
                </a:tc>
                <a:extLst>
                  <a:ext uri="{0D108BD9-81ED-4DB2-BD59-A6C34878D82A}">
                    <a16:rowId xmlns:a16="http://schemas.microsoft.com/office/drawing/2014/main" val="3993412726"/>
                  </a:ext>
                </a:extLst>
              </a:tr>
              <a:tr h="419917">
                <a:tc>
                  <a:txBody>
                    <a:bodyPr/>
                    <a:lstStyle/>
                    <a:p>
                      <a:pPr algn="r" fontAlgn="ctr"/>
                      <a:r>
                        <a:rPr lang="en-US" sz="1200" b="0" i="0" u="none" strike="noStrike" kern="1200" dirty="0">
                          <a:solidFill>
                            <a:srgbClr val="000000"/>
                          </a:solidFill>
                          <a:effectLst/>
                          <a:latin typeface="Calibri" panose="020F0502020204030204" pitchFamily="34" charset="0"/>
                          <a:ea typeface="+mn-ea"/>
                          <a:cs typeface="+mn-cs"/>
                        </a:rPr>
                        <a:t> Onboarding and mentorship/allyship process designed to make employees feel welcome and valued</a:t>
                      </a:r>
                    </a:p>
                  </a:txBody>
                  <a:tcPr marL="9525" marR="9525" marT="9525" marB="0" anchor="ctr">
                    <a:lnL>
                      <a:noFill/>
                    </a:lnL>
                    <a:lnR>
                      <a:noFill/>
                    </a:lnR>
                    <a:lnT>
                      <a:noFill/>
                    </a:lnT>
                    <a:lnB>
                      <a:noFill/>
                    </a:lnB>
                  </a:tcPr>
                </a:tc>
                <a:extLst>
                  <a:ext uri="{0D108BD9-81ED-4DB2-BD59-A6C34878D82A}">
                    <a16:rowId xmlns:a16="http://schemas.microsoft.com/office/drawing/2014/main" val="2144382941"/>
                  </a:ext>
                </a:extLst>
              </a:tr>
              <a:tr h="419917">
                <a:tc>
                  <a:txBody>
                    <a:bodyPr/>
                    <a:lstStyle/>
                    <a:p>
                      <a:pPr algn="r" fontAlgn="ctr"/>
                      <a:r>
                        <a:rPr lang="en-US" sz="1200" b="0" i="0" u="none" strike="noStrike" kern="1200" dirty="0">
                          <a:solidFill>
                            <a:srgbClr val="000000"/>
                          </a:solidFill>
                          <a:effectLst/>
                          <a:latin typeface="Calibri" panose="020F0502020204030204" pitchFamily="34" charset="0"/>
                          <a:ea typeface="+mn-ea"/>
                          <a:cs typeface="+mn-cs"/>
                        </a:rPr>
                        <a:t>  Celebrate anniversaries / milestones</a:t>
                      </a:r>
                    </a:p>
                  </a:txBody>
                  <a:tcPr marL="9525" marR="9525" marT="9525" marB="0" anchor="ctr">
                    <a:lnL>
                      <a:noFill/>
                    </a:lnL>
                    <a:lnR>
                      <a:noFill/>
                    </a:lnR>
                    <a:lnT>
                      <a:noFill/>
                    </a:lnT>
                    <a:lnB>
                      <a:noFill/>
                    </a:lnB>
                  </a:tcPr>
                </a:tc>
                <a:extLst>
                  <a:ext uri="{0D108BD9-81ED-4DB2-BD59-A6C34878D82A}">
                    <a16:rowId xmlns:a16="http://schemas.microsoft.com/office/drawing/2014/main" val="1289042968"/>
                  </a:ext>
                </a:extLst>
              </a:tr>
              <a:tr h="419917">
                <a:tc>
                  <a:txBody>
                    <a:bodyPr/>
                    <a:lstStyle/>
                    <a:p>
                      <a:pPr algn="r" fontAlgn="ctr"/>
                      <a:r>
                        <a:rPr lang="en-US" sz="1200" b="0" i="0" u="none" strike="noStrike" dirty="0">
                          <a:solidFill>
                            <a:srgbClr val="000000"/>
                          </a:solidFill>
                          <a:effectLst/>
                          <a:latin typeface="Calibri" panose="020F0502020204030204" pitchFamily="34" charset="0"/>
                        </a:rPr>
                        <a:t> Competitive compensation that keeps pace with other offers</a:t>
                      </a:r>
                    </a:p>
                  </a:txBody>
                  <a:tcPr marL="9525" marR="9525" marT="9525" marB="0" anchor="ctr">
                    <a:lnL>
                      <a:noFill/>
                    </a:lnL>
                    <a:lnR>
                      <a:noFill/>
                    </a:lnR>
                    <a:lnT>
                      <a:noFill/>
                    </a:lnT>
                    <a:lnB>
                      <a:noFill/>
                    </a:lnB>
                  </a:tcPr>
                </a:tc>
                <a:extLst>
                  <a:ext uri="{0D108BD9-81ED-4DB2-BD59-A6C34878D82A}">
                    <a16:rowId xmlns:a16="http://schemas.microsoft.com/office/drawing/2014/main" val="3761361981"/>
                  </a:ext>
                </a:extLst>
              </a:tr>
              <a:tr h="419917">
                <a:tc>
                  <a:txBody>
                    <a:bodyPr/>
                    <a:lstStyle/>
                    <a:p>
                      <a:pPr algn="r" fontAlgn="ctr"/>
                      <a:r>
                        <a:rPr lang="en-US" sz="1200" b="0" i="0" u="none" strike="noStrike" dirty="0">
                          <a:solidFill>
                            <a:srgbClr val="000000"/>
                          </a:solidFill>
                          <a:effectLst/>
                          <a:latin typeface="Calibri" panose="020F0502020204030204" pitchFamily="34" charset="0"/>
                        </a:rPr>
                        <a:t> Weekly/monthly/quarterly check ins with leadership/boss</a:t>
                      </a:r>
                    </a:p>
                  </a:txBody>
                  <a:tcPr marL="9525" marR="9525" marT="9525" marB="0" anchor="ctr">
                    <a:lnL>
                      <a:noFill/>
                    </a:lnL>
                    <a:lnR>
                      <a:noFill/>
                    </a:lnR>
                    <a:lnT>
                      <a:noFill/>
                    </a:lnT>
                    <a:lnB>
                      <a:noFill/>
                    </a:lnB>
                  </a:tcPr>
                </a:tc>
                <a:extLst>
                  <a:ext uri="{0D108BD9-81ED-4DB2-BD59-A6C34878D82A}">
                    <a16:rowId xmlns:a16="http://schemas.microsoft.com/office/drawing/2014/main" val="2497182359"/>
                  </a:ext>
                </a:extLst>
              </a:tr>
              <a:tr h="419917">
                <a:tc>
                  <a:txBody>
                    <a:bodyPr/>
                    <a:lstStyle/>
                    <a:p>
                      <a:pPr algn="r" fontAlgn="ctr"/>
                      <a:r>
                        <a:rPr lang="en-US" sz="1200" b="0" i="0" u="none" strike="noStrike" dirty="0">
                          <a:solidFill>
                            <a:srgbClr val="000000"/>
                          </a:solidFill>
                          <a:effectLst/>
                          <a:latin typeface="Calibri" panose="020F0502020204030204" pitchFamily="34" charset="0"/>
                        </a:rPr>
                        <a:t>  Toxic hires are terminated (regardless of level or other value to organization)</a:t>
                      </a:r>
                    </a:p>
                  </a:txBody>
                  <a:tcPr marL="9525" marR="9525" marT="9525" marB="0" anchor="ctr">
                    <a:lnL>
                      <a:noFill/>
                    </a:lnL>
                    <a:lnR>
                      <a:noFill/>
                    </a:lnR>
                    <a:lnT>
                      <a:noFill/>
                    </a:lnT>
                    <a:lnB>
                      <a:noFill/>
                    </a:lnB>
                  </a:tcPr>
                </a:tc>
                <a:extLst>
                  <a:ext uri="{0D108BD9-81ED-4DB2-BD59-A6C34878D82A}">
                    <a16:rowId xmlns:a16="http://schemas.microsoft.com/office/drawing/2014/main" val="2433675599"/>
                  </a:ext>
                </a:extLst>
              </a:tr>
            </a:tbl>
          </a:graphicData>
        </a:graphic>
      </p:graphicFrame>
      <p:graphicFrame>
        <p:nvGraphicFramePr>
          <p:cNvPr id="4" name="Chart 3">
            <a:extLst>
              <a:ext uri="{FF2B5EF4-FFF2-40B4-BE49-F238E27FC236}">
                <a16:creationId xmlns:a16="http://schemas.microsoft.com/office/drawing/2014/main" id="{74AE5E92-4418-3FB0-6255-F12DFDD24CDA}"/>
              </a:ext>
            </a:extLst>
          </p:cNvPr>
          <p:cNvGraphicFramePr/>
          <p:nvPr>
            <p:extLst>
              <p:ext uri="{D42A27DB-BD31-4B8C-83A1-F6EECF244321}">
                <p14:modId xmlns:p14="http://schemas.microsoft.com/office/powerpoint/2010/main" val="2784217988"/>
              </p:ext>
            </p:extLst>
          </p:nvPr>
        </p:nvGraphicFramePr>
        <p:xfrm>
          <a:off x="3630930" y="2033907"/>
          <a:ext cx="4940838" cy="4484745"/>
        </p:xfrm>
        <a:graphic>
          <a:graphicData uri="http://schemas.openxmlformats.org/drawingml/2006/chart">
            <c:chart xmlns:c="http://schemas.openxmlformats.org/drawingml/2006/chart" xmlns:r="http://schemas.openxmlformats.org/officeDocument/2006/relationships" r:id="rId3"/>
          </a:graphicData>
        </a:graphic>
      </p:graphicFrame>
      <p:sp>
        <p:nvSpPr>
          <p:cNvPr id="26" name="Arrow: Right 25">
            <a:extLst>
              <a:ext uri="{FF2B5EF4-FFF2-40B4-BE49-F238E27FC236}">
                <a16:creationId xmlns:a16="http://schemas.microsoft.com/office/drawing/2014/main" id="{026F1401-A60A-25AA-B30D-5FE268E4A366}"/>
              </a:ext>
            </a:extLst>
          </p:cNvPr>
          <p:cNvSpPr/>
          <p:nvPr/>
        </p:nvSpPr>
        <p:spPr>
          <a:xfrm>
            <a:off x="3924299" y="3948236"/>
            <a:ext cx="904875" cy="11799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517C8C9E-39B7-7625-DD8B-0B4A34304A07}"/>
              </a:ext>
            </a:extLst>
          </p:cNvPr>
          <p:cNvSpPr/>
          <p:nvPr/>
        </p:nvSpPr>
        <p:spPr>
          <a:xfrm>
            <a:off x="3928948" y="2699869"/>
            <a:ext cx="904875" cy="11799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EE86A2D8-4086-21F8-C6CD-F0A8C7FB8C00}"/>
              </a:ext>
            </a:extLst>
          </p:cNvPr>
          <p:cNvGrpSpPr/>
          <p:nvPr/>
        </p:nvGrpSpPr>
        <p:grpSpPr>
          <a:xfrm>
            <a:off x="7249517" y="5202327"/>
            <a:ext cx="1785005" cy="908734"/>
            <a:chOff x="7122695" y="5186593"/>
            <a:chExt cx="1785005" cy="908734"/>
          </a:xfrm>
        </p:grpSpPr>
        <p:sp>
          <p:nvSpPr>
            <p:cNvPr id="37" name="Rectangle 36">
              <a:extLst>
                <a:ext uri="{FF2B5EF4-FFF2-40B4-BE49-F238E27FC236}">
                  <a16:creationId xmlns:a16="http://schemas.microsoft.com/office/drawing/2014/main" id="{4EEDE936-1364-2CA0-0CBB-2B4F92DBDF05}"/>
                </a:ext>
              </a:extLst>
            </p:cNvPr>
            <p:cNvSpPr/>
            <p:nvPr/>
          </p:nvSpPr>
          <p:spPr>
            <a:xfrm>
              <a:off x="7122696" y="5208798"/>
              <a:ext cx="1356536" cy="886529"/>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BD490F3-1D24-309E-E5D2-154B741773CC}"/>
                </a:ext>
              </a:extLst>
            </p:cNvPr>
            <p:cNvSpPr/>
            <p:nvPr/>
          </p:nvSpPr>
          <p:spPr>
            <a:xfrm>
              <a:off x="7214941" y="5445537"/>
              <a:ext cx="156298" cy="156298"/>
            </a:xfrm>
            <a:prstGeom prst="ellipse">
              <a:avLst/>
            </a:prstGeom>
            <a:solidFill>
              <a:schemeClr val="accent6">
                <a:lumMod val="7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A03E225-CF84-8FF5-A378-04E05DB501D4}"/>
                </a:ext>
              </a:extLst>
            </p:cNvPr>
            <p:cNvSpPr/>
            <p:nvPr/>
          </p:nvSpPr>
          <p:spPr>
            <a:xfrm>
              <a:off x="7214941" y="5821640"/>
              <a:ext cx="156298" cy="156298"/>
            </a:xfrm>
            <a:prstGeom prst="ellipse">
              <a:avLst/>
            </a:prstGeom>
            <a:solidFill>
              <a:schemeClr val="accent1">
                <a:lumMod val="20000"/>
                <a:lumOff val="8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2C7BA64-88D8-F9FA-957D-29436DE31F36}"/>
                </a:ext>
              </a:extLst>
            </p:cNvPr>
            <p:cNvSpPr txBox="1"/>
            <p:nvPr/>
          </p:nvSpPr>
          <p:spPr>
            <a:xfrm>
              <a:off x="7361492" y="5397672"/>
              <a:ext cx="1070624" cy="253916"/>
            </a:xfrm>
            <a:prstGeom prst="rect">
              <a:avLst/>
            </a:prstGeom>
            <a:noFill/>
          </p:spPr>
          <p:txBody>
            <a:bodyPr wrap="square" rtlCol="0">
              <a:spAutoFit/>
            </a:bodyPr>
            <a:lstStyle/>
            <a:p>
              <a:r>
                <a:rPr lang="en-US" sz="1000" dirty="0"/>
                <a:t>More diversified</a:t>
              </a:r>
            </a:p>
          </p:txBody>
        </p:sp>
        <p:sp>
          <p:nvSpPr>
            <p:cNvPr id="45" name="TextBox 44">
              <a:extLst>
                <a:ext uri="{FF2B5EF4-FFF2-40B4-BE49-F238E27FC236}">
                  <a16:creationId xmlns:a16="http://schemas.microsoft.com/office/drawing/2014/main" id="{F3871F0E-368A-B9A7-4641-775394667613}"/>
                </a:ext>
              </a:extLst>
            </p:cNvPr>
            <p:cNvSpPr txBox="1"/>
            <p:nvPr/>
          </p:nvSpPr>
          <p:spPr>
            <a:xfrm>
              <a:off x="7361492" y="5780451"/>
              <a:ext cx="1070624" cy="253916"/>
            </a:xfrm>
            <a:prstGeom prst="rect">
              <a:avLst/>
            </a:prstGeom>
            <a:noFill/>
          </p:spPr>
          <p:txBody>
            <a:bodyPr wrap="square" rtlCol="0">
              <a:spAutoFit/>
            </a:bodyPr>
            <a:lstStyle/>
            <a:p>
              <a:r>
                <a:rPr lang="en-US" sz="1000" dirty="0"/>
                <a:t>Less diversified</a:t>
              </a:r>
            </a:p>
          </p:txBody>
        </p:sp>
        <p:sp>
          <p:nvSpPr>
            <p:cNvPr id="46" name="TextBox 45">
              <a:extLst>
                <a:ext uri="{FF2B5EF4-FFF2-40B4-BE49-F238E27FC236}">
                  <a16:creationId xmlns:a16="http://schemas.microsoft.com/office/drawing/2014/main" id="{796EF0FE-5877-FD46-7FC6-ABC85B107755}"/>
                </a:ext>
              </a:extLst>
            </p:cNvPr>
            <p:cNvSpPr txBox="1"/>
            <p:nvPr/>
          </p:nvSpPr>
          <p:spPr>
            <a:xfrm>
              <a:off x="7122695" y="5186593"/>
              <a:ext cx="1456919" cy="246221"/>
            </a:xfrm>
            <a:prstGeom prst="rect">
              <a:avLst/>
            </a:prstGeom>
            <a:noFill/>
          </p:spPr>
          <p:txBody>
            <a:bodyPr wrap="square" rtlCol="0">
              <a:spAutoFit/>
            </a:bodyPr>
            <a:lstStyle/>
            <a:p>
              <a:r>
                <a:rPr lang="en-US" sz="1000" b="1" dirty="0">
                  <a:solidFill>
                    <a:schemeClr val="bg1">
                      <a:lumMod val="50000"/>
                    </a:schemeClr>
                  </a:solidFill>
                </a:rPr>
                <a:t>Senior Leadership</a:t>
              </a:r>
            </a:p>
          </p:txBody>
        </p:sp>
        <p:sp>
          <p:nvSpPr>
            <p:cNvPr id="47" name="Oval 46">
              <a:extLst>
                <a:ext uri="{FF2B5EF4-FFF2-40B4-BE49-F238E27FC236}">
                  <a16:creationId xmlns:a16="http://schemas.microsoft.com/office/drawing/2014/main" id="{B7F1A8C3-50D4-85D9-04F8-900862ED3840}"/>
                </a:ext>
              </a:extLst>
            </p:cNvPr>
            <p:cNvSpPr/>
            <p:nvPr/>
          </p:nvSpPr>
          <p:spPr>
            <a:xfrm>
              <a:off x="7247370" y="5666018"/>
              <a:ext cx="91440" cy="91440"/>
            </a:xfrm>
            <a:prstGeom prst="ellipse">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853FE11-6625-BCC7-6670-DC74E7C84E2D}"/>
                </a:ext>
              </a:extLst>
            </p:cNvPr>
            <p:cNvSpPr txBox="1"/>
            <p:nvPr/>
          </p:nvSpPr>
          <p:spPr>
            <a:xfrm>
              <a:off x="7361492" y="5589047"/>
              <a:ext cx="1546208" cy="246221"/>
            </a:xfrm>
            <a:prstGeom prst="rect">
              <a:avLst/>
            </a:prstGeom>
            <a:noFill/>
          </p:spPr>
          <p:txBody>
            <a:bodyPr wrap="square" rtlCol="0">
              <a:spAutoFit/>
            </a:bodyPr>
            <a:lstStyle/>
            <a:p>
              <a:r>
                <a:rPr lang="en-US" sz="1000" dirty="0"/>
                <a:t>All Eastern Canada</a:t>
              </a:r>
            </a:p>
          </p:txBody>
        </p:sp>
      </p:grpSp>
      <p:sp>
        <p:nvSpPr>
          <p:cNvPr id="49" name="TextBox 48">
            <a:extLst>
              <a:ext uri="{FF2B5EF4-FFF2-40B4-BE49-F238E27FC236}">
                <a16:creationId xmlns:a16="http://schemas.microsoft.com/office/drawing/2014/main" id="{5D301128-BAC1-58DA-75C1-313AEFB89268}"/>
              </a:ext>
            </a:extLst>
          </p:cNvPr>
          <p:cNvSpPr txBox="1"/>
          <p:nvPr/>
        </p:nvSpPr>
        <p:spPr>
          <a:xfrm>
            <a:off x="276606" y="1856558"/>
            <a:ext cx="2943860" cy="338554"/>
          </a:xfrm>
          <a:prstGeom prst="rect">
            <a:avLst/>
          </a:prstGeom>
          <a:noFill/>
        </p:spPr>
        <p:txBody>
          <a:bodyPr wrap="square" rtlCol="0">
            <a:spAutoFit/>
          </a:bodyPr>
          <a:lstStyle/>
          <a:p>
            <a:r>
              <a:rPr lang="en-US" sz="1600" b="1" i="1" dirty="0">
                <a:solidFill>
                  <a:schemeClr val="tx1">
                    <a:lumMod val="50000"/>
                    <a:lumOff val="50000"/>
                  </a:schemeClr>
                </a:solidFill>
              </a:rPr>
              <a:t>Tactics for Retention</a:t>
            </a:r>
          </a:p>
        </p:txBody>
      </p:sp>
      <p:sp>
        <p:nvSpPr>
          <p:cNvPr id="2" name="Arrow: Right 1">
            <a:extLst>
              <a:ext uri="{FF2B5EF4-FFF2-40B4-BE49-F238E27FC236}">
                <a16:creationId xmlns:a16="http://schemas.microsoft.com/office/drawing/2014/main" id="{949F2D67-4F5B-E4D7-EEC6-F700CC769C1A}"/>
              </a:ext>
            </a:extLst>
          </p:cNvPr>
          <p:cNvSpPr/>
          <p:nvPr/>
        </p:nvSpPr>
        <p:spPr>
          <a:xfrm>
            <a:off x="3928948" y="3530665"/>
            <a:ext cx="904875" cy="11799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7BFE36C-15D8-E12C-0D46-9C3EC737C31E}"/>
              </a:ext>
            </a:extLst>
          </p:cNvPr>
          <p:cNvSpPr txBox="1"/>
          <p:nvPr/>
        </p:nvSpPr>
        <p:spPr>
          <a:xfrm>
            <a:off x="7738846" y="3785177"/>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45%</a:t>
            </a:r>
          </a:p>
        </p:txBody>
      </p:sp>
    </p:spTree>
    <p:extLst>
      <p:ext uri="{BB962C8B-B14F-4D97-AF65-F5344CB8AC3E}">
        <p14:creationId xmlns:p14="http://schemas.microsoft.com/office/powerpoint/2010/main" val="2974949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C4B4D80-A1B1-7DE1-D331-3A3BA0E1B762}"/>
              </a:ext>
            </a:extLst>
          </p:cNvPr>
          <p:cNvSpPr/>
          <p:nvPr/>
        </p:nvSpPr>
        <p:spPr>
          <a:xfrm>
            <a:off x="4061270" y="6030274"/>
            <a:ext cx="586930"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9C493AC-8C6A-4474-AD4F-5EC353B44179}"/>
              </a:ext>
            </a:extLst>
          </p:cNvPr>
          <p:cNvSpPr/>
          <p:nvPr/>
        </p:nvSpPr>
        <p:spPr>
          <a:xfrm>
            <a:off x="5011618" y="4987683"/>
            <a:ext cx="297209"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6F203DD9-3490-6F49-B60C-C98B6B9817E6}"/>
              </a:ext>
            </a:extLst>
          </p:cNvPr>
          <p:cNvSpPr/>
          <p:nvPr/>
        </p:nvSpPr>
        <p:spPr>
          <a:xfrm>
            <a:off x="6386513" y="2886937"/>
            <a:ext cx="1322096"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A9DE5D9-3209-009E-DC53-C6514542793E}"/>
              </a:ext>
            </a:extLst>
          </p:cNvPr>
          <p:cNvSpPr/>
          <p:nvPr/>
        </p:nvSpPr>
        <p:spPr>
          <a:xfrm>
            <a:off x="6508749" y="3419450"/>
            <a:ext cx="429613"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4C61CDC-B869-4F64-24FF-28391725AD53}"/>
              </a:ext>
            </a:extLst>
          </p:cNvPr>
          <p:cNvSpPr/>
          <p:nvPr/>
        </p:nvSpPr>
        <p:spPr>
          <a:xfrm>
            <a:off x="6261100" y="3936285"/>
            <a:ext cx="608249"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2252263-88C3-FFF8-EC12-1E640F867E14}"/>
              </a:ext>
            </a:extLst>
          </p:cNvPr>
          <p:cNvSpPr/>
          <p:nvPr/>
        </p:nvSpPr>
        <p:spPr>
          <a:xfrm>
            <a:off x="4073971" y="5507214"/>
            <a:ext cx="777430"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27FDEC0-8D28-F601-74DC-ED6CACF2298F}"/>
              </a:ext>
            </a:extLst>
          </p:cNvPr>
          <p:cNvSpPr/>
          <p:nvPr/>
        </p:nvSpPr>
        <p:spPr>
          <a:xfrm>
            <a:off x="5129101" y="4471350"/>
            <a:ext cx="179727" cy="15544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Rectangle: Rounded Corners 106">
            <a:extLst>
              <a:ext uri="{FF2B5EF4-FFF2-40B4-BE49-F238E27FC236}">
                <a16:creationId xmlns:a16="http://schemas.microsoft.com/office/drawing/2014/main" id="{8AA9109A-5027-AF8A-F3A0-2BE3965A589D}"/>
              </a:ext>
            </a:extLst>
          </p:cNvPr>
          <p:cNvSpPr/>
          <p:nvPr/>
        </p:nvSpPr>
        <p:spPr>
          <a:xfrm>
            <a:off x="6261101" y="2364908"/>
            <a:ext cx="1779318" cy="1562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60133" y="6311250"/>
            <a:ext cx="5635842" cy="369332"/>
          </a:xfrm>
          <a:prstGeom prst="rect">
            <a:avLst/>
          </a:prstGeom>
          <a:noFill/>
        </p:spPr>
        <p:txBody>
          <a:bodyPr wrap="square" rtlCol="0">
            <a:spAutoFit/>
          </a:bodyPr>
          <a:lstStyle/>
          <a:p>
            <a:r>
              <a:rPr lang="en-US" sz="900" dirty="0">
                <a:solidFill>
                  <a:schemeClr val="tx1">
                    <a:lumMod val="50000"/>
                    <a:lumOff val="50000"/>
                  </a:schemeClr>
                </a:solidFill>
              </a:rPr>
              <a:t>15.  As far as you know have employees left your organization for any of the following reasons over the past 12 months?</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RETENTION:</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Reasons for Leaving</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343638"/>
            <a:ext cx="8443597" cy="523220"/>
          </a:xfrm>
          <a:prstGeom prst="rect">
            <a:avLst/>
          </a:prstGeom>
          <a:noFill/>
        </p:spPr>
        <p:txBody>
          <a:bodyPr wrap="square" rtlCol="0">
            <a:spAutoFit/>
          </a:bodyPr>
          <a:lstStyle/>
          <a:p>
            <a:pPr marL="285750" indent="-285750">
              <a:buFont typeface="Arial" panose="020B0604020202020204" pitchFamily="34" charset="0"/>
              <a:buChar char="•"/>
            </a:pPr>
            <a:r>
              <a:rPr lang="en-US" sz="1400" i="1" dirty="0"/>
              <a:t>A desire for more flexibility with work hours is the top reason for preventable loss of employees, and is more likely to be cited by those in Eastern Canada</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60" name="Table 59">
            <a:extLst>
              <a:ext uri="{FF2B5EF4-FFF2-40B4-BE49-F238E27FC236}">
                <a16:creationId xmlns:a16="http://schemas.microsoft.com/office/drawing/2014/main" id="{AA201E45-1CE0-852A-F82D-7A46B146D784}"/>
              </a:ext>
            </a:extLst>
          </p:cNvPr>
          <p:cNvGraphicFramePr>
            <a:graphicFrameLocks noGrp="1"/>
          </p:cNvGraphicFramePr>
          <p:nvPr>
            <p:extLst>
              <p:ext uri="{D42A27DB-BD31-4B8C-83A1-F6EECF244321}">
                <p14:modId xmlns:p14="http://schemas.microsoft.com/office/powerpoint/2010/main" val="3438585809"/>
              </p:ext>
            </p:extLst>
          </p:nvPr>
        </p:nvGraphicFramePr>
        <p:xfrm>
          <a:off x="323850" y="2183652"/>
          <a:ext cx="3511324" cy="4187240"/>
        </p:xfrm>
        <a:graphic>
          <a:graphicData uri="http://schemas.openxmlformats.org/drawingml/2006/table">
            <a:tbl>
              <a:tblPr/>
              <a:tblGrid>
                <a:gridCol w="3511324">
                  <a:extLst>
                    <a:ext uri="{9D8B030D-6E8A-4147-A177-3AD203B41FA5}">
                      <a16:colId xmlns:a16="http://schemas.microsoft.com/office/drawing/2014/main" val="2406089975"/>
                    </a:ext>
                  </a:extLst>
                </a:gridCol>
              </a:tblGrid>
              <a:tr h="523405">
                <a:tc>
                  <a:txBody>
                    <a:bodyPr/>
                    <a:lstStyle/>
                    <a:p>
                      <a:pPr algn="r" fontAlgn="ctr"/>
                      <a:r>
                        <a:rPr lang="en-US" sz="1200" b="1" i="0" u="none" strike="noStrike" dirty="0">
                          <a:solidFill>
                            <a:schemeClr val="accent2"/>
                          </a:solidFill>
                          <a:effectLst/>
                          <a:latin typeface="Calibri" panose="020F0502020204030204" pitchFamily="34" charset="0"/>
                        </a:rPr>
                        <a:t> Wanted more flexibility with work hours/ work-life balance issues</a:t>
                      </a:r>
                    </a:p>
                  </a:txBody>
                  <a:tcPr marL="9525" marR="9525" marT="9525" marB="0" anchor="ctr">
                    <a:lnL>
                      <a:noFill/>
                    </a:lnL>
                    <a:lnR>
                      <a:noFill/>
                    </a:lnR>
                    <a:lnT>
                      <a:noFill/>
                    </a:lnT>
                    <a:lnB>
                      <a:noFill/>
                    </a:lnB>
                  </a:tcPr>
                </a:tc>
                <a:extLst>
                  <a:ext uri="{0D108BD9-81ED-4DB2-BD59-A6C34878D82A}">
                    <a16:rowId xmlns:a16="http://schemas.microsoft.com/office/drawing/2014/main" val="2159486792"/>
                  </a:ext>
                </a:extLst>
              </a:tr>
              <a:tr h="523405">
                <a:tc>
                  <a:txBody>
                    <a:bodyPr/>
                    <a:lstStyle/>
                    <a:p>
                      <a:pPr algn="r" fontAlgn="ctr"/>
                      <a:r>
                        <a:rPr lang="en-US" sz="1200" b="1" i="0" u="none" strike="noStrike" dirty="0">
                          <a:solidFill>
                            <a:schemeClr val="accent2"/>
                          </a:solidFill>
                          <a:effectLst/>
                          <a:latin typeface="Calibri" panose="020F0502020204030204" pitchFamily="34" charset="0"/>
                        </a:rPr>
                        <a:t> Lack of career advancement opportunities</a:t>
                      </a:r>
                    </a:p>
                  </a:txBody>
                  <a:tcPr marL="9525" marR="9525" marT="9525" marB="0" anchor="ctr">
                    <a:lnL>
                      <a:noFill/>
                    </a:lnL>
                    <a:lnR>
                      <a:noFill/>
                    </a:lnR>
                    <a:lnT>
                      <a:noFill/>
                    </a:lnT>
                    <a:lnB>
                      <a:noFill/>
                    </a:lnB>
                  </a:tcPr>
                </a:tc>
                <a:extLst>
                  <a:ext uri="{0D108BD9-81ED-4DB2-BD59-A6C34878D82A}">
                    <a16:rowId xmlns:a16="http://schemas.microsoft.com/office/drawing/2014/main" val="2385048243"/>
                  </a:ext>
                </a:extLst>
              </a:tr>
              <a:tr h="523405">
                <a:tc>
                  <a:txBody>
                    <a:bodyPr/>
                    <a:lstStyle/>
                    <a:p>
                      <a:pPr algn="r" fontAlgn="ctr"/>
                      <a:r>
                        <a:rPr lang="en-US" sz="1200" b="0" i="0" u="none" strike="noStrike">
                          <a:solidFill>
                            <a:srgbClr val="000000"/>
                          </a:solidFill>
                          <a:effectLst/>
                          <a:latin typeface="Calibri" panose="020F0502020204030204" pitchFamily="34" charset="0"/>
                        </a:rPr>
                        <a:t> Mental health challenges due to workload/stress trouble coping with work challenges</a:t>
                      </a:r>
                    </a:p>
                  </a:txBody>
                  <a:tcPr marL="9525" marR="9525" marT="9525" marB="0" anchor="ctr">
                    <a:lnL>
                      <a:noFill/>
                    </a:lnL>
                    <a:lnR>
                      <a:noFill/>
                    </a:lnR>
                    <a:lnT>
                      <a:noFill/>
                    </a:lnT>
                    <a:lnB>
                      <a:noFill/>
                    </a:lnB>
                  </a:tcPr>
                </a:tc>
                <a:extLst>
                  <a:ext uri="{0D108BD9-81ED-4DB2-BD59-A6C34878D82A}">
                    <a16:rowId xmlns:a16="http://schemas.microsoft.com/office/drawing/2014/main" val="3400635447"/>
                  </a:ext>
                </a:extLst>
              </a:tr>
              <a:tr h="523405">
                <a:tc>
                  <a:txBody>
                    <a:bodyPr/>
                    <a:lstStyle/>
                    <a:p>
                      <a:pPr algn="r" fontAlgn="ctr"/>
                      <a:r>
                        <a:rPr lang="en-US" sz="1200" b="0" i="0" u="none" strike="noStrike">
                          <a:solidFill>
                            <a:srgbClr val="000000"/>
                          </a:solidFill>
                          <a:effectLst/>
                          <a:latin typeface="Calibri" panose="020F0502020204030204" pitchFamily="34" charset="0"/>
                        </a:rPr>
                        <a:t> Increased workload without additional pay</a:t>
                      </a:r>
                    </a:p>
                  </a:txBody>
                  <a:tcPr marL="9525" marR="9525" marT="9525" marB="0" anchor="ctr">
                    <a:lnL>
                      <a:noFill/>
                    </a:lnL>
                    <a:lnR>
                      <a:noFill/>
                    </a:lnR>
                    <a:lnT>
                      <a:noFill/>
                    </a:lnT>
                    <a:lnB>
                      <a:noFill/>
                    </a:lnB>
                  </a:tcPr>
                </a:tc>
                <a:extLst>
                  <a:ext uri="{0D108BD9-81ED-4DB2-BD59-A6C34878D82A}">
                    <a16:rowId xmlns:a16="http://schemas.microsoft.com/office/drawing/2014/main" val="1632507393"/>
                  </a:ext>
                </a:extLst>
              </a:tr>
              <a:tr h="523405">
                <a:tc>
                  <a:txBody>
                    <a:bodyPr/>
                    <a:lstStyle/>
                    <a:p>
                      <a:pPr algn="r" fontAlgn="ctr"/>
                      <a:r>
                        <a:rPr lang="en-US" sz="1200" b="0" i="0" u="none" strike="noStrike">
                          <a:solidFill>
                            <a:srgbClr val="000000"/>
                          </a:solidFill>
                          <a:effectLst/>
                          <a:latin typeface="Calibri" panose="020F0502020204030204" pitchFamily="34" charset="0"/>
                        </a:rPr>
                        <a:t> Wanted to continue to work from home (our company is returning to the office)</a:t>
                      </a:r>
                    </a:p>
                  </a:txBody>
                  <a:tcPr marL="9525" marR="9525" marT="9525" marB="0" anchor="ctr">
                    <a:lnL>
                      <a:noFill/>
                    </a:lnL>
                    <a:lnR>
                      <a:noFill/>
                    </a:lnR>
                    <a:lnT>
                      <a:noFill/>
                    </a:lnT>
                    <a:lnB>
                      <a:noFill/>
                    </a:lnB>
                  </a:tcPr>
                </a:tc>
                <a:extLst>
                  <a:ext uri="{0D108BD9-81ED-4DB2-BD59-A6C34878D82A}">
                    <a16:rowId xmlns:a16="http://schemas.microsoft.com/office/drawing/2014/main" val="3993412726"/>
                  </a:ext>
                </a:extLst>
              </a:tr>
              <a:tr h="523405">
                <a:tc>
                  <a:txBody>
                    <a:bodyPr/>
                    <a:lstStyle/>
                    <a:p>
                      <a:pPr algn="r" fontAlgn="ctr"/>
                      <a:r>
                        <a:rPr lang="en-US" sz="1200" b="0" i="0" u="none" strike="noStrike">
                          <a:solidFill>
                            <a:srgbClr val="000000"/>
                          </a:solidFill>
                          <a:effectLst/>
                          <a:latin typeface="Calibri" panose="020F0502020204030204" pitchFamily="34" charset="0"/>
                        </a:rPr>
                        <a:t> Lack of mentorship</a:t>
                      </a:r>
                    </a:p>
                  </a:txBody>
                  <a:tcPr marL="9525" marR="9525" marT="9525" marB="0" anchor="ctr">
                    <a:lnL>
                      <a:noFill/>
                    </a:lnL>
                    <a:lnR>
                      <a:noFill/>
                    </a:lnR>
                    <a:lnT>
                      <a:noFill/>
                    </a:lnT>
                    <a:lnB>
                      <a:noFill/>
                    </a:lnB>
                  </a:tcPr>
                </a:tc>
                <a:extLst>
                  <a:ext uri="{0D108BD9-81ED-4DB2-BD59-A6C34878D82A}">
                    <a16:rowId xmlns:a16="http://schemas.microsoft.com/office/drawing/2014/main" val="2144382941"/>
                  </a:ext>
                </a:extLst>
              </a:tr>
              <a:tr h="523405">
                <a:tc>
                  <a:txBody>
                    <a:bodyPr/>
                    <a:lstStyle/>
                    <a:p>
                      <a:pPr algn="r" fontAlgn="ctr"/>
                      <a:r>
                        <a:rPr lang="en-US" sz="1200" b="0" i="0" u="none" strike="noStrike">
                          <a:solidFill>
                            <a:srgbClr val="000000"/>
                          </a:solidFill>
                          <a:effectLst/>
                          <a:latin typeface="Calibri" panose="020F0502020204030204" pitchFamily="34" charset="0"/>
                        </a:rPr>
                        <a:t> Lack of diversity and inclusion in the workplace/feeling unwelcome or not valued</a:t>
                      </a:r>
                    </a:p>
                  </a:txBody>
                  <a:tcPr marL="9525" marR="9525" marT="9525" marB="0" anchor="ctr">
                    <a:lnL>
                      <a:noFill/>
                    </a:lnL>
                    <a:lnR>
                      <a:noFill/>
                    </a:lnR>
                    <a:lnT>
                      <a:noFill/>
                    </a:lnT>
                    <a:lnB>
                      <a:noFill/>
                    </a:lnB>
                  </a:tcPr>
                </a:tc>
                <a:extLst>
                  <a:ext uri="{0D108BD9-81ED-4DB2-BD59-A6C34878D82A}">
                    <a16:rowId xmlns:a16="http://schemas.microsoft.com/office/drawing/2014/main" val="1289042968"/>
                  </a:ext>
                </a:extLst>
              </a:tr>
              <a:tr h="523405">
                <a:tc>
                  <a:txBody>
                    <a:bodyPr/>
                    <a:lstStyle/>
                    <a:p>
                      <a:pPr algn="r" fontAlgn="ctr"/>
                      <a:r>
                        <a:rPr lang="en-US" sz="1200" b="0" i="0" u="none" strike="noStrike" dirty="0">
                          <a:solidFill>
                            <a:srgbClr val="000000"/>
                          </a:solidFill>
                          <a:effectLst/>
                          <a:latin typeface="Calibri" panose="020F0502020204030204" pitchFamily="34" charset="0"/>
                        </a:rPr>
                        <a:t> Lack of diverse/inclusive leadership and initiatives</a:t>
                      </a:r>
                    </a:p>
                  </a:txBody>
                  <a:tcPr marL="9525" marR="9525" marT="9525" marB="0" anchor="ctr">
                    <a:lnL>
                      <a:noFill/>
                    </a:lnL>
                    <a:lnR>
                      <a:noFill/>
                    </a:lnR>
                    <a:lnT>
                      <a:noFill/>
                    </a:lnT>
                    <a:lnB>
                      <a:noFill/>
                    </a:lnB>
                  </a:tcPr>
                </a:tc>
                <a:extLst>
                  <a:ext uri="{0D108BD9-81ED-4DB2-BD59-A6C34878D82A}">
                    <a16:rowId xmlns:a16="http://schemas.microsoft.com/office/drawing/2014/main" val="3761361981"/>
                  </a:ext>
                </a:extLst>
              </a:tr>
            </a:tbl>
          </a:graphicData>
        </a:graphic>
      </p:graphicFrame>
      <p:graphicFrame>
        <p:nvGraphicFramePr>
          <p:cNvPr id="4" name="Chart 3">
            <a:extLst>
              <a:ext uri="{FF2B5EF4-FFF2-40B4-BE49-F238E27FC236}">
                <a16:creationId xmlns:a16="http://schemas.microsoft.com/office/drawing/2014/main" id="{74AE5E92-4418-3FB0-6255-F12DFDD24CDA}"/>
              </a:ext>
            </a:extLst>
          </p:cNvPr>
          <p:cNvGraphicFramePr/>
          <p:nvPr>
            <p:extLst>
              <p:ext uri="{D42A27DB-BD31-4B8C-83A1-F6EECF244321}">
                <p14:modId xmlns:p14="http://schemas.microsoft.com/office/powerpoint/2010/main" val="3786055179"/>
              </p:ext>
            </p:extLst>
          </p:nvPr>
        </p:nvGraphicFramePr>
        <p:xfrm>
          <a:off x="3630930" y="2150112"/>
          <a:ext cx="5189220" cy="4484745"/>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grpSp>
        <p:nvGrpSpPr>
          <p:cNvPr id="23" name="Group 22">
            <a:extLst>
              <a:ext uri="{FF2B5EF4-FFF2-40B4-BE49-F238E27FC236}">
                <a16:creationId xmlns:a16="http://schemas.microsoft.com/office/drawing/2014/main" id="{72253AB6-DF39-5A55-EE09-06B987F45E3E}"/>
              </a:ext>
            </a:extLst>
          </p:cNvPr>
          <p:cNvGrpSpPr/>
          <p:nvPr/>
        </p:nvGrpSpPr>
        <p:grpSpPr>
          <a:xfrm>
            <a:off x="7142254" y="5415033"/>
            <a:ext cx="1495781" cy="908734"/>
            <a:chOff x="7122695" y="5186593"/>
            <a:chExt cx="1495781" cy="908734"/>
          </a:xfrm>
        </p:grpSpPr>
        <p:sp>
          <p:nvSpPr>
            <p:cNvPr id="24" name="Rectangle 23">
              <a:extLst>
                <a:ext uri="{FF2B5EF4-FFF2-40B4-BE49-F238E27FC236}">
                  <a16:creationId xmlns:a16="http://schemas.microsoft.com/office/drawing/2014/main" id="{A7CFDECC-576E-AB25-A29D-68D8E7CACA48}"/>
                </a:ext>
              </a:extLst>
            </p:cNvPr>
            <p:cNvSpPr/>
            <p:nvPr/>
          </p:nvSpPr>
          <p:spPr>
            <a:xfrm>
              <a:off x="7122695" y="5208798"/>
              <a:ext cx="1435537" cy="886529"/>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9C87F99-8995-9021-BF77-CB9E1BAF3C64}"/>
                </a:ext>
              </a:extLst>
            </p:cNvPr>
            <p:cNvSpPr/>
            <p:nvPr/>
          </p:nvSpPr>
          <p:spPr>
            <a:xfrm>
              <a:off x="7214941" y="5445537"/>
              <a:ext cx="156298" cy="156298"/>
            </a:xfrm>
            <a:prstGeom prst="ellipse">
              <a:avLst/>
            </a:prstGeom>
            <a:solidFill>
              <a:schemeClr val="accent6">
                <a:lumMod val="7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E967E7F-B595-D294-9D4C-63BB2851D7A5}"/>
                </a:ext>
              </a:extLst>
            </p:cNvPr>
            <p:cNvSpPr/>
            <p:nvPr/>
          </p:nvSpPr>
          <p:spPr>
            <a:xfrm>
              <a:off x="7214941" y="5821640"/>
              <a:ext cx="156298" cy="156298"/>
            </a:xfrm>
            <a:prstGeom prst="ellipse">
              <a:avLst/>
            </a:prstGeom>
            <a:solidFill>
              <a:schemeClr val="accent1">
                <a:lumMod val="20000"/>
                <a:lumOff val="8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8905C20-D619-FDDE-8058-47621F711FF0}"/>
                </a:ext>
              </a:extLst>
            </p:cNvPr>
            <p:cNvSpPr txBox="1"/>
            <p:nvPr/>
          </p:nvSpPr>
          <p:spPr>
            <a:xfrm>
              <a:off x="7361492" y="5397672"/>
              <a:ext cx="1070624" cy="253916"/>
            </a:xfrm>
            <a:prstGeom prst="rect">
              <a:avLst/>
            </a:prstGeom>
            <a:noFill/>
          </p:spPr>
          <p:txBody>
            <a:bodyPr wrap="square" rtlCol="0">
              <a:spAutoFit/>
            </a:bodyPr>
            <a:lstStyle/>
            <a:p>
              <a:r>
                <a:rPr lang="en-US" sz="1000" dirty="0"/>
                <a:t>More diversified</a:t>
              </a:r>
            </a:p>
          </p:txBody>
        </p:sp>
        <p:sp>
          <p:nvSpPr>
            <p:cNvPr id="30" name="TextBox 29">
              <a:extLst>
                <a:ext uri="{FF2B5EF4-FFF2-40B4-BE49-F238E27FC236}">
                  <a16:creationId xmlns:a16="http://schemas.microsoft.com/office/drawing/2014/main" id="{873A90EC-38AD-76E4-F8A1-FB056065BB1D}"/>
                </a:ext>
              </a:extLst>
            </p:cNvPr>
            <p:cNvSpPr txBox="1"/>
            <p:nvPr/>
          </p:nvSpPr>
          <p:spPr>
            <a:xfrm>
              <a:off x="7361492" y="5780451"/>
              <a:ext cx="1070624" cy="253916"/>
            </a:xfrm>
            <a:prstGeom prst="rect">
              <a:avLst/>
            </a:prstGeom>
            <a:noFill/>
          </p:spPr>
          <p:txBody>
            <a:bodyPr wrap="square" rtlCol="0">
              <a:spAutoFit/>
            </a:bodyPr>
            <a:lstStyle/>
            <a:p>
              <a:r>
                <a:rPr lang="en-US" sz="1000" dirty="0"/>
                <a:t>Less diversified</a:t>
              </a:r>
            </a:p>
          </p:txBody>
        </p:sp>
        <p:sp>
          <p:nvSpPr>
            <p:cNvPr id="31" name="TextBox 30">
              <a:extLst>
                <a:ext uri="{FF2B5EF4-FFF2-40B4-BE49-F238E27FC236}">
                  <a16:creationId xmlns:a16="http://schemas.microsoft.com/office/drawing/2014/main" id="{714DEE01-1866-CE0B-ADBD-FA0481C6DF92}"/>
                </a:ext>
              </a:extLst>
            </p:cNvPr>
            <p:cNvSpPr txBox="1"/>
            <p:nvPr/>
          </p:nvSpPr>
          <p:spPr>
            <a:xfrm>
              <a:off x="7122695" y="5186593"/>
              <a:ext cx="1456919" cy="246221"/>
            </a:xfrm>
            <a:prstGeom prst="rect">
              <a:avLst/>
            </a:prstGeom>
            <a:noFill/>
          </p:spPr>
          <p:txBody>
            <a:bodyPr wrap="square" rtlCol="0">
              <a:spAutoFit/>
            </a:bodyPr>
            <a:lstStyle/>
            <a:p>
              <a:r>
                <a:rPr lang="en-US" sz="1000" b="1" dirty="0">
                  <a:solidFill>
                    <a:schemeClr val="bg1">
                      <a:lumMod val="50000"/>
                    </a:schemeClr>
                  </a:solidFill>
                </a:rPr>
                <a:t>Senior Leadership</a:t>
              </a:r>
            </a:p>
          </p:txBody>
        </p:sp>
        <p:sp>
          <p:nvSpPr>
            <p:cNvPr id="32" name="Oval 31">
              <a:extLst>
                <a:ext uri="{FF2B5EF4-FFF2-40B4-BE49-F238E27FC236}">
                  <a16:creationId xmlns:a16="http://schemas.microsoft.com/office/drawing/2014/main" id="{422BAADA-EDFC-F009-6EA7-9856A433540E}"/>
                </a:ext>
              </a:extLst>
            </p:cNvPr>
            <p:cNvSpPr/>
            <p:nvPr/>
          </p:nvSpPr>
          <p:spPr>
            <a:xfrm>
              <a:off x="7247370" y="5666018"/>
              <a:ext cx="91440" cy="91440"/>
            </a:xfrm>
            <a:prstGeom prst="ellipse">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48172BF-8087-7015-9C35-AF098B2FCF79}"/>
                </a:ext>
              </a:extLst>
            </p:cNvPr>
            <p:cNvSpPr txBox="1"/>
            <p:nvPr/>
          </p:nvSpPr>
          <p:spPr>
            <a:xfrm>
              <a:off x="7361492" y="5589047"/>
              <a:ext cx="1256984" cy="246221"/>
            </a:xfrm>
            <a:prstGeom prst="rect">
              <a:avLst/>
            </a:prstGeom>
            <a:noFill/>
          </p:spPr>
          <p:txBody>
            <a:bodyPr wrap="square" rtlCol="0">
              <a:spAutoFit/>
            </a:bodyPr>
            <a:lstStyle/>
            <a:p>
              <a:r>
                <a:rPr lang="en-US" sz="1000" dirty="0"/>
                <a:t>All Eastern Canada</a:t>
              </a:r>
            </a:p>
          </p:txBody>
        </p:sp>
      </p:grpSp>
      <p:sp>
        <p:nvSpPr>
          <p:cNvPr id="34" name="TextBox 33">
            <a:extLst>
              <a:ext uri="{FF2B5EF4-FFF2-40B4-BE49-F238E27FC236}">
                <a16:creationId xmlns:a16="http://schemas.microsoft.com/office/drawing/2014/main" id="{DF7FDE39-48EB-0A1F-15EA-FE89E6BCDE50}"/>
              </a:ext>
            </a:extLst>
          </p:cNvPr>
          <p:cNvSpPr txBox="1"/>
          <p:nvPr/>
        </p:nvSpPr>
        <p:spPr>
          <a:xfrm>
            <a:off x="393700" y="1925475"/>
            <a:ext cx="2943860" cy="338554"/>
          </a:xfrm>
          <a:prstGeom prst="rect">
            <a:avLst/>
          </a:prstGeom>
          <a:noFill/>
        </p:spPr>
        <p:txBody>
          <a:bodyPr wrap="square" rtlCol="0">
            <a:spAutoFit/>
          </a:bodyPr>
          <a:lstStyle/>
          <a:p>
            <a:r>
              <a:rPr lang="en-US" sz="1600" b="1" i="1" dirty="0">
                <a:solidFill>
                  <a:schemeClr val="tx1">
                    <a:lumMod val="50000"/>
                    <a:lumOff val="50000"/>
                  </a:schemeClr>
                </a:solidFill>
              </a:rPr>
              <a:t>Preventable Reasons for Leaving</a:t>
            </a:r>
          </a:p>
        </p:txBody>
      </p:sp>
      <p:sp>
        <p:nvSpPr>
          <p:cNvPr id="6" name="Arrow: Right 5">
            <a:extLst>
              <a:ext uri="{FF2B5EF4-FFF2-40B4-BE49-F238E27FC236}">
                <a16:creationId xmlns:a16="http://schemas.microsoft.com/office/drawing/2014/main" id="{C31E00DB-84CA-8E9E-083F-F52B6D1652E2}"/>
              </a:ext>
            </a:extLst>
          </p:cNvPr>
          <p:cNvSpPr/>
          <p:nvPr/>
        </p:nvSpPr>
        <p:spPr>
          <a:xfrm>
            <a:off x="3945033" y="2394011"/>
            <a:ext cx="664605" cy="11799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E11FB6F4-18B2-F57B-58D5-788FBC1EE831}"/>
              </a:ext>
            </a:extLst>
          </p:cNvPr>
          <p:cNvSpPr/>
          <p:nvPr/>
        </p:nvSpPr>
        <p:spPr>
          <a:xfrm>
            <a:off x="3945033" y="2925684"/>
            <a:ext cx="664605" cy="11799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CFA14ED-EFE3-F81E-2478-78F9B8912ED6}"/>
              </a:ext>
            </a:extLst>
          </p:cNvPr>
          <p:cNvSpPr txBox="1"/>
          <p:nvPr/>
        </p:nvSpPr>
        <p:spPr>
          <a:xfrm>
            <a:off x="4663440" y="2216536"/>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39%</a:t>
            </a:r>
          </a:p>
        </p:txBody>
      </p:sp>
      <p:cxnSp>
        <p:nvCxnSpPr>
          <p:cNvPr id="21" name="Straight Arrow Connector 20">
            <a:extLst>
              <a:ext uri="{FF2B5EF4-FFF2-40B4-BE49-F238E27FC236}">
                <a16:creationId xmlns:a16="http://schemas.microsoft.com/office/drawing/2014/main" id="{BEFD2418-665E-E8CE-0E68-57E2CF2F22BF}"/>
              </a:ext>
            </a:extLst>
          </p:cNvPr>
          <p:cNvCxnSpPr>
            <a:cxnSpLocks/>
          </p:cNvCxnSpPr>
          <p:nvPr/>
        </p:nvCxnSpPr>
        <p:spPr>
          <a:xfrm>
            <a:off x="5815827" y="2378083"/>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7915D0E-7E18-A185-9C35-A46B002428ED}"/>
              </a:ext>
            </a:extLst>
          </p:cNvPr>
          <p:cNvSpPr txBox="1"/>
          <p:nvPr/>
        </p:nvSpPr>
        <p:spPr>
          <a:xfrm>
            <a:off x="4393580" y="3780015"/>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34%</a:t>
            </a:r>
          </a:p>
        </p:txBody>
      </p:sp>
      <p:cxnSp>
        <p:nvCxnSpPr>
          <p:cNvPr id="3" name="Straight Arrow Connector 2">
            <a:extLst>
              <a:ext uri="{FF2B5EF4-FFF2-40B4-BE49-F238E27FC236}">
                <a16:creationId xmlns:a16="http://schemas.microsoft.com/office/drawing/2014/main" id="{E5A9642A-E19D-5E67-3270-54B6A95E41CD}"/>
              </a:ext>
            </a:extLst>
          </p:cNvPr>
          <p:cNvCxnSpPr>
            <a:cxnSpLocks/>
          </p:cNvCxnSpPr>
          <p:nvPr/>
        </p:nvCxnSpPr>
        <p:spPr>
          <a:xfrm>
            <a:off x="5545967" y="3941562"/>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788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4258B7-43EB-BC38-BDC1-FDC6C0558AEA}"/>
              </a:ext>
            </a:extLst>
          </p:cNvPr>
          <p:cNvSpPr txBox="1"/>
          <p:nvPr/>
        </p:nvSpPr>
        <p:spPr>
          <a:xfrm>
            <a:off x="1226457" y="3429000"/>
            <a:ext cx="4572000" cy="584775"/>
          </a:xfrm>
          <a:prstGeom prst="rect">
            <a:avLst/>
          </a:prstGeom>
          <a:noFill/>
        </p:spPr>
        <p:txBody>
          <a:bodyPr wrap="square">
            <a:spAutoFit/>
          </a:bodyPr>
          <a:lstStyle/>
          <a:p>
            <a:r>
              <a:rPr lang="en-US" sz="3200" b="1" dirty="0">
                <a:solidFill>
                  <a:schemeClr val="bg1"/>
                </a:solidFill>
                <a:latin typeface="Century Gothic" panose="020B0502020202020204" pitchFamily="34" charset="0"/>
                <a:ea typeface="+mj-ea"/>
                <a:cs typeface="+mj-cs"/>
              </a:rPr>
              <a:t>CORPORATE CULTURE</a:t>
            </a:r>
            <a:endParaRPr lang="en-US" dirty="0">
              <a:solidFill>
                <a:schemeClr val="bg1"/>
              </a:solidFill>
            </a:endParaRPr>
          </a:p>
        </p:txBody>
      </p:sp>
      <p:cxnSp>
        <p:nvCxnSpPr>
          <p:cNvPr id="2" name="Straight Connector 1">
            <a:extLst>
              <a:ext uri="{FF2B5EF4-FFF2-40B4-BE49-F238E27FC236}">
                <a16:creationId xmlns:a16="http://schemas.microsoft.com/office/drawing/2014/main" id="{7FB710F3-D4DD-CF55-06DB-7234B8AAC24B}"/>
              </a:ext>
            </a:extLst>
          </p:cNvPr>
          <p:cNvCxnSpPr>
            <a:cxnSpLocks/>
          </p:cNvCxnSpPr>
          <p:nvPr/>
        </p:nvCxnSpPr>
        <p:spPr>
          <a:xfrm>
            <a:off x="1330325" y="4013775"/>
            <a:ext cx="70448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39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F606E6-04C8-DAC9-AF25-91A337D44612}"/>
              </a:ext>
            </a:extLst>
          </p:cNvPr>
          <p:cNvCxnSpPr>
            <a:cxnSpLocks/>
          </p:cNvCxnSpPr>
          <p:nvPr/>
        </p:nvCxnSpPr>
        <p:spPr>
          <a:xfrm>
            <a:off x="3258456" y="1834166"/>
            <a:ext cx="5508022"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D765F30-698C-B7E0-6499-E4D5E59140D2}"/>
              </a:ext>
            </a:extLst>
          </p:cNvPr>
          <p:cNvSpPr txBox="1"/>
          <p:nvPr/>
        </p:nvSpPr>
        <p:spPr>
          <a:xfrm>
            <a:off x="696684" y="1511000"/>
            <a:ext cx="2561771" cy="523220"/>
          </a:xfrm>
          <a:prstGeom prst="rect">
            <a:avLst/>
          </a:prstGeom>
          <a:noFill/>
        </p:spPr>
        <p:txBody>
          <a:bodyPr wrap="square" rtlCol="0">
            <a:spAutoFit/>
          </a:bodyPr>
          <a:lstStyle/>
          <a:p>
            <a:r>
              <a:rPr lang="en-US" sz="2800" dirty="0">
                <a:latin typeface="Century Gothic" panose="020B0502020202020204" pitchFamily="34" charset="0"/>
              </a:rPr>
              <a:t>Methodology</a:t>
            </a:r>
          </a:p>
        </p:txBody>
      </p:sp>
      <p:graphicFrame>
        <p:nvGraphicFramePr>
          <p:cNvPr id="6" name="Table 5">
            <a:extLst>
              <a:ext uri="{FF2B5EF4-FFF2-40B4-BE49-F238E27FC236}">
                <a16:creationId xmlns:a16="http://schemas.microsoft.com/office/drawing/2014/main" id="{D3D5EB11-9D96-D5D0-323D-1D81F20E369A}"/>
              </a:ext>
            </a:extLst>
          </p:cNvPr>
          <p:cNvGraphicFramePr>
            <a:graphicFrameLocks noGrp="1"/>
          </p:cNvGraphicFramePr>
          <p:nvPr>
            <p:extLst>
              <p:ext uri="{D42A27DB-BD31-4B8C-83A1-F6EECF244321}">
                <p14:modId xmlns:p14="http://schemas.microsoft.com/office/powerpoint/2010/main" val="397424222"/>
              </p:ext>
            </p:extLst>
          </p:nvPr>
        </p:nvGraphicFramePr>
        <p:xfrm>
          <a:off x="696684" y="2448650"/>
          <a:ext cx="7317158" cy="2898350"/>
        </p:xfrm>
        <a:graphic>
          <a:graphicData uri="http://schemas.openxmlformats.org/drawingml/2006/table">
            <a:tbl>
              <a:tblPr firstRow="1" bandRow="1"/>
              <a:tblGrid>
                <a:gridCol w="2292378">
                  <a:extLst>
                    <a:ext uri="{9D8B030D-6E8A-4147-A177-3AD203B41FA5}">
                      <a16:colId xmlns:a16="http://schemas.microsoft.com/office/drawing/2014/main" val="1387354687"/>
                    </a:ext>
                  </a:extLst>
                </a:gridCol>
                <a:gridCol w="5024780">
                  <a:extLst>
                    <a:ext uri="{9D8B030D-6E8A-4147-A177-3AD203B41FA5}">
                      <a16:colId xmlns:a16="http://schemas.microsoft.com/office/drawing/2014/main" val="3567476865"/>
                    </a:ext>
                  </a:extLst>
                </a:gridCol>
              </a:tblGrid>
              <a:tr h="579670">
                <a:tc>
                  <a:txBody>
                    <a:bodyPr/>
                    <a:lstStyle/>
                    <a:p>
                      <a:pPr algn="l" rtl="0" fontAlgn="ctr"/>
                      <a:r>
                        <a:rPr lang="en-US" sz="1600" b="1" i="1" u="none" strike="noStrike" dirty="0">
                          <a:solidFill>
                            <a:srgbClr val="000000"/>
                          </a:solidFill>
                          <a:effectLst/>
                          <a:latin typeface="Century Gothic" panose="020B0502020202020204" pitchFamily="34" charset="0"/>
                        </a:rPr>
                        <a:t>Survey Type</a:t>
                      </a:r>
                    </a:p>
                  </a:txBody>
                  <a:tcPr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en-US" sz="1800" b="0" i="0" u="none" strike="noStrike" dirty="0">
                          <a:solidFill>
                            <a:srgbClr val="000000"/>
                          </a:solidFill>
                          <a:effectLst/>
                          <a:latin typeface="+mn-lt"/>
                        </a:rPr>
                        <a:t>Online</a:t>
                      </a:r>
                    </a:p>
                  </a:txBody>
                  <a:tcPr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552736499"/>
                  </a:ext>
                </a:extLst>
              </a:tr>
              <a:tr h="579670">
                <a:tc>
                  <a:txBody>
                    <a:bodyPr/>
                    <a:lstStyle/>
                    <a:p>
                      <a:pPr algn="l" rtl="0" fontAlgn="ctr"/>
                      <a:r>
                        <a:rPr lang="en-US" sz="1600" b="1" i="1" u="none" strike="noStrike" dirty="0">
                          <a:solidFill>
                            <a:srgbClr val="000000"/>
                          </a:solidFill>
                          <a:effectLst/>
                          <a:latin typeface="Century Gothic" panose="020B0502020202020204" pitchFamily="34" charset="0"/>
                        </a:rPr>
                        <a:t>Survey Length</a:t>
                      </a:r>
                    </a:p>
                  </a:txBody>
                  <a:tcPr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en-US" sz="1800" b="0" i="0" u="none" strike="noStrike" dirty="0">
                          <a:solidFill>
                            <a:srgbClr val="000000"/>
                          </a:solidFill>
                          <a:effectLst/>
                          <a:latin typeface="+mn-lt"/>
                        </a:rPr>
                        <a:t>9 min</a:t>
                      </a:r>
                    </a:p>
                  </a:txBody>
                  <a:tcPr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124941961"/>
                  </a:ext>
                </a:extLst>
              </a:tr>
              <a:tr h="579670">
                <a:tc>
                  <a:txBody>
                    <a:bodyPr/>
                    <a:lstStyle/>
                    <a:p>
                      <a:pPr algn="l" rtl="0" fontAlgn="ctr"/>
                      <a:r>
                        <a:rPr lang="en-US" sz="1600" b="1" i="1" u="none" strike="noStrike" dirty="0">
                          <a:solidFill>
                            <a:srgbClr val="000000"/>
                          </a:solidFill>
                          <a:effectLst/>
                          <a:latin typeface="Century Gothic" panose="020B0502020202020204" pitchFamily="34" charset="0"/>
                        </a:rPr>
                        <a:t>Screeners</a:t>
                      </a:r>
                    </a:p>
                  </a:txBody>
                  <a:tcPr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r>
                        <a:rPr lang="en-CA" sz="1800" kern="1200" dirty="0">
                          <a:solidFill>
                            <a:schemeClr val="tx1"/>
                          </a:solidFill>
                          <a:effectLst/>
                          <a:latin typeface="+mn-lt"/>
                          <a:ea typeface="+mn-ea"/>
                          <a:cs typeface="+mn-cs"/>
                        </a:rPr>
                        <a:t>Human Resources Professionals</a:t>
                      </a:r>
                      <a:endParaRPr lang="en-US" sz="1200" i="1" kern="1200" dirty="0">
                        <a:solidFill>
                          <a:schemeClr val="tx1"/>
                        </a:solidFill>
                        <a:effectLst/>
                        <a:latin typeface="+mn-lt"/>
                        <a:ea typeface="+mn-ea"/>
                        <a:cs typeface="+mn-cs"/>
                      </a:endParaRPr>
                    </a:p>
                  </a:txBody>
                  <a:tcPr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120961511"/>
                  </a:ext>
                </a:extLst>
              </a:tr>
              <a:tr h="579670">
                <a:tc>
                  <a:txBody>
                    <a:bodyPr/>
                    <a:lstStyle/>
                    <a:p>
                      <a:pPr algn="l" rtl="0" fontAlgn="ctr"/>
                      <a:r>
                        <a:rPr lang="en-US" sz="1600" b="1" i="1" u="none" strike="noStrike" dirty="0">
                          <a:solidFill>
                            <a:srgbClr val="000000"/>
                          </a:solidFill>
                          <a:effectLst/>
                          <a:latin typeface="Century Gothic" panose="020B0502020202020204" pitchFamily="34" charset="0"/>
                        </a:rPr>
                        <a:t># Completed Surveys</a:t>
                      </a:r>
                    </a:p>
                  </a:txBody>
                  <a:tcPr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r>
                        <a:rPr lang="en-CA" sz="1800" kern="1200" dirty="0">
                          <a:solidFill>
                            <a:schemeClr val="tx1"/>
                          </a:solidFill>
                          <a:effectLst/>
                          <a:latin typeface="+mn-lt"/>
                          <a:ea typeface="+mn-ea"/>
                          <a:cs typeface="+mn-cs"/>
                        </a:rPr>
                        <a:t>128</a:t>
                      </a:r>
                      <a:endParaRPr lang="en-US" sz="1800" kern="1200" dirty="0">
                        <a:solidFill>
                          <a:schemeClr val="tx1"/>
                        </a:solidFill>
                        <a:effectLst/>
                        <a:latin typeface="+mn-lt"/>
                        <a:ea typeface="+mn-ea"/>
                        <a:cs typeface="+mn-cs"/>
                      </a:endParaRPr>
                    </a:p>
                  </a:txBody>
                  <a:tcPr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607725000"/>
                  </a:ext>
                </a:extLst>
              </a:tr>
              <a:tr h="579670">
                <a:tc>
                  <a:txBody>
                    <a:bodyPr/>
                    <a:lstStyle/>
                    <a:p>
                      <a:pPr algn="l" rtl="0" fontAlgn="ctr"/>
                      <a:r>
                        <a:rPr lang="en-US" sz="1600" b="1" i="1" u="none" strike="noStrike" dirty="0">
                          <a:solidFill>
                            <a:srgbClr val="000000"/>
                          </a:solidFill>
                          <a:effectLst/>
                          <a:latin typeface="Century Gothic" panose="020B0502020202020204" pitchFamily="34" charset="0"/>
                        </a:rPr>
                        <a:t>Dates of Interviews</a:t>
                      </a:r>
                    </a:p>
                  </a:txBody>
                  <a:tcPr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en-US" sz="1800" b="0" i="0" u="none" strike="noStrike" dirty="0">
                          <a:solidFill>
                            <a:srgbClr val="000000"/>
                          </a:solidFill>
                          <a:effectLst/>
                          <a:latin typeface="+mn-lt"/>
                        </a:rPr>
                        <a:t>Jan-Feb 2023</a:t>
                      </a:r>
                    </a:p>
                  </a:txBody>
                  <a:tcPr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67326138"/>
                  </a:ext>
                </a:extLst>
              </a:tr>
            </a:tbl>
          </a:graphicData>
        </a:graphic>
      </p:graphicFrame>
      <p:sp>
        <p:nvSpPr>
          <p:cNvPr id="3" name="TextBox 2">
            <a:extLst>
              <a:ext uri="{FF2B5EF4-FFF2-40B4-BE49-F238E27FC236}">
                <a16:creationId xmlns:a16="http://schemas.microsoft.com/office/drawing/2014/main" id="{1894902B-7420-E04B-FD6B-B90C4EACCC43}"/>
              </a:ext>
            </a:extLst>
          </p:cNvPr>
          <p:cNvSpPr txBox="1"/>
          <p:nvPr/>
        </p:nvSpPr>
        <p:spPr>
          <a:xfrm>
            <a:off x="696684" y="5512777"/>
            <a:ext cx="7317158" cy="523220"/>
          </a:xfrm>
          <a:prstGeom prst="rect">
            <a:avLst/>
          </a:prstGeom>
          <a:noFill/>
        </p:spPr>
        <p:txBody>
          <a:bodyPr wrap="square" rtlCol="0">
            <a:spAutoFit/>
          </a:bodyPr>
          <a:lstStyle/>
          <a:p>
            <a:r>
              <a:rPr lang="en-US" sz="1400" i="1" dirty="0"/>
              <a:t>Note: This report is designed to highlight selected insights from the research. Full data tables are available in the topline reports.  </a:t>
            </a:r>
          </a:p>
        </p:txBody>
      </p:sp>
    </p:spTree>
    <p:extLst>
      <p:ext uri="{BB962C8B-B14F-4D97-AF65-F5344CB8AC3E}">
        <p14:creationId xmlns:p14="http://schemas.microsoft.com/office/powerpoint/2010/main" val="107149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133" y="6187425"/>
            <a:ext cx="5635842" cy="507831"/>
          </a:xfrm>
          <a:prstGeom prst="rect">
            <a:avLst/>
          </a:prstGeom>
          <a:noFill/>
        </p:spPr>
        <p:txBody>
          <a:bodyPr wrap="square" rtlCol="0">
            <a:spAutoFit/>
          </a:bodyPr>
          <a:lstStyle/>
          <a:p>
            <a:r>
              <a:rPr lang="en-US" sz="900" dirty="0">
                <a:solidFill>
                  <a:schemeClr val="tx1">
                    <a:lumMod val="50000"/>
                    <a:lumOff val="50000"/>
                  </a:schemeClr>
                </a:solidFill>
              </a:rPr>
              <a:t>16. How often are you personally less engaged at work due to either institutional, interpersonal, structural and/or internalized systems of discrimination? </a:t>
            </a:r>
          </a:p>
          <a:p>
            <a:r>
              <a:rPr lang="en-US" sz="900" dirty="0">
                <a:solidFill>
                  <a:schemeClr val="tx1">
                    <a:lumMod val="50000"/>
                    <a:lumOff val="50000"/>
                  </a:schemeClr>
                </a:solidFill>
              </a:rPr>
              <a:t>17. When you are less engaged at work due to discriminatory action/policies, how does this manifest at your job?</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CORPORATE CULTURE: </a:t>
            </a:r>
            <a:r>
              <a:rPr lang="en-US" dirty="0">
                <a:solidFill>
                  <a:schemeClr val="bg1">
                    <a:lumMod val="50000"/>
                  </a:schemeClr>
                </a:solidFill>
                <a:latin typeface="Century Gothic" panose="020B0502020202020204" pitchFamily="34" charset="0"/>
              </a:rPr>
              <a:t>Engagement</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Discrimination in the Workplace</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6089177" y="1545274"/>
            <a:ext cx="2760376" cy="138499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i="1" dirty="0"/>
              <a:t>Those in Eastern Canada are most likely to say that feeling disengaged means they do not perform at their best level, and makes them care less about the success of the business overall</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graphicFrame>
        <p:nvGraphicFramePr>
          <p:cNvPr id="41" name="Chart1">
            <a:extLst>
              <a:ext uri="{FF2B5EF4-FFF2-40B4-BE49-F238E27FC236}">
                <a16:creationId xmlns:a16="http://schemas.microsoft.com/office/drawing/2014/main" id="{27365699-CA31-D7A3-1F4D-C31F09EEDD96}"/>
              </a:ext>
            </a:extLst>
          </p:cNvPr>
          <p:cNvGraphicFramePr>
            <a:graphicFrameLocks/>
          </p:cNvGraphicFramePr>
          <p:nvPr>
            <p:extLst>
              <p:ext uri="{D42A27DB-BD31-4B8C-83A1-F6EECF244321}">
                <p14:modId xmlns:p14="http://schemas.microsoft.com/office/powerpoint/2010/main" val="3821492087"/>
              </p:ext>
            </p:extLst>
          </p:nvPr>
        </p:nvGraphicFramePr>
        <p:xfrm>
          <a:off x="4615653" y="3768981"/>
          <a:ext cx="3568949" cy="24285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2EC7DA7A-541D-B508-661E-84B8CCF8BD39}"/>
              </a:ext>
            </a:extLst>
          </p:cNvPr>
          <p:cNvGraphicFramePr/>
          <p:nvPr>
            <p:extLst>
              <p:ext uri="{D42A27DB-BD31-4B8C-83A1-F6EECF244321}">
                <p14:modId xmlns:p14="http://schemas.microsoft.com/office/powerpoint/2010/main" val="1603947318"/>
              </p:ext>
            </p:extLst>
          </p:nvPr>
        </p:nvGraphicFramePr>
        <p:xfrm>
          <a:off x="252000" y="1845746"/>
          <a:ext cx="5481446" cy="141741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EBC3007-E39F-D4D8-10EE-ACABF5D7CAA4}"/>
              </a:ext>
            </a:extLst>
          </p:cNvPr>
          <p:cNvSpPr txBox="1"/>
          <p:nvPr/>
        </p:nvSpPr>
        <p:spPr>
          <a:xfrm>
            <a:off x="294447" y="2000380"/>
            <a:ext cx="697616" cy="261610"/>
          </a:xfrm>
          <a:prstGeom prst="rect">
            <a:avLst/>
          </a:prstGeom>
          <a:noFill/>
        </p:spPr>
        <p:txBody>
          <a:bodyPr wrap="square" rtlCol="0">
            <a:spAutoFit/>
          </a:bodyPr>
          <a:lstStyle/>
          <a:p>
            <a:r>
              <a:rPr lang="en-US" sz="1100" i="1" dirty="0">
                <a:latin typeface="Century Gothic" panose="020B0502020202020204" pitchFamily="34" charset="0"/>
              </a:rPr>
              <a:t>Always</a:t>
            </a:r>
          </a:p>
        </p:txBody>
      </p:sp>
      <p:sp>
        <p:nvSpPr>
          <p:cNvPr id="7" name="TextBox 6">
            <a:extLst>
              <a:ext uri="{FF2B5EF4-FFF2-40B4-BE49-F238E27FC236}">
                <a16:creationId xmlns:a16="http://schemas.microsoft.com/office/drawing/2014/main" id="{21767991-7388-BAB3-661C-6BC8A4923603}"/>
              </a:ext>
            </a:extLst>
          </p:cNvPr>
          <p:cNvSpPr txBox="1"/>
          <p:nvPr/>
        </p:nvSpPr>
        <p:spPr>
          <a:xfrm>
            <a:off x="553401" y="1766637"/>
            <a:ext cx="1240319" cy="261610"/>
          </a:xfrm>
          <a:prstGeom prst="rect">
            <a:avLst/>
          </a:prstGeom>
          <a:noFill/>
        </p:spPr>
        <p:txBody>
          <a:bodyPr wrap="square" rtlCol="0">
            <a:spAutoFit/>
          </a:bodyPr>
          <a:lstStyle/>
          <a:p>
            <a:r>
              <a:rPr lang="en-US" sz="1100" i="1" dirty="0">
                <a:latin typeface="Century Gothic" panose="020B0502020202020204" pitchFamily="34" charset="0"/>
              </a:rPr>
              <a:t>Frequently</a:t>
            </a:r>
          </a:p>
        </p:txBody>
      </p:sp>
      <p:sp>
        <p:nvSpPr>
          <p:cNvPr id="9" name="TextBox 8">
            <a:extLst>
              <a:ext uri="{FF2B5EF4-FFF2-40B4-BE49-F238E27FC236}">
                <a16:creationId xmlns:a16="http://schemas.microsoft.com/office/drawing/2014/main" id="{082F0002-14ED-6305-8229-A4B53295BAB6}"/>
              </a:ext>
            </a:extLst>
          </p:cNvPr>
          <p:cNvSpPr txBox="1"/>
          <p:nvPr/>
        </p:nvSpPr>
        <p:spPr>
          <a:xfrm>
            <a:off x="4417058" y="1995509"/>
            <a:ext cx="1240319" cy="261610"/>
          </a:xfrm>
          <a:prstGeom prst="rect">
            <a:avLst/>
          </a:prstGeom>
          <a:noFill/>
        </p:spPr>
        <p:txBody>
          <a:bodyPr wrap="square" rtlCol="0">
            <a:spAutoFit/>
          </a:bodyPr>
          <a:lstStyle/>
          <a:p>
            <a:r>
              <a:rPr lang="en-US" sz="1100" i="1" dirty="0">
                <a:latin typeface="Century Gothic" panose="020B0502020202020204" pitchFamily="34" charset="0"/>
              </a:rPr>
              <a:t>Never</a:t>
            </a:r>
          </a:p>
        </p:txBody>
      </p:sp>
      <p:sp>
        <p:nvSpPr>
          <p:cNvPr id="10" name="TextBox 9">
            <a:extLst>
              <a:ext uri="{FF2B5EF4-FFF2-40B4-BE49-F238E27FC236}">
                <a16:creationId xmlns:a16="http://schemas.microsoft.com/office/drawing/2014/main" id="{37E4D669-98CE-7DD9-B9C9-45842EEE5C89}"/>
              </a:ext>
            </a:extLst>
          </p:cNvPr>
          <p:cNvSpPr txBox="1"/>
          <p:nvPr/>
        </p:nvSpPr>
        <p:spPr>
          <a:xfrm>
            <a:off x="2234938" y="1999011"/>
            <a:ext cx="1128153" cy="261610"/>
          </a:xfrm>
          <a:prstGeom prst="rect">
            <a:avLst/>
          </a:prstGeom>
          <a:noFill/>
        </p:spPr>
        <p:txBody>
          <a:bodyPr wrap="square" rtlCol="0">
            <a:spAutoFit/>
          </a:bodyPr>
          <a:lstStyle/>
          <a:p>
            <a:r>
              <a:rPr lang="en-US" sz="1100" i="1" dirty="0">
                <a:latin typeface="Century Gothic" panose="020B0502020202020204" pitchFamily="34" charset="0"/>
              </a:rPr>
              <a:t>Rarely</a:t>
            </a:r>
          </a:p>
        </p:txBody>
      </p:sp>
      <p:sp>
        <p:nvSpPr>
          <p:cNvPr id="2" name="TextBox 1">
            <a:extLst>
              <a:ext uri="{FF2B5EF4-FFF2-40B4-BE49-F238E27FC236}">
                <a16:creationId xmlns:a16="http://schemas.microsoft.com/office/drawing/2014/main" id="{4D05900E-4352-5DEC-0C84-568B9869F2F7}"/>
              </a:ext>
            </a:extLst>
          </p:cNvPr>
          <p:cNvSpPr txBox="1"/>
          <p:nvPr/>
        </p:nvSpPr>
        <p:spPr>
          <a:xfrm>
            <a:off x="958588" y="1995878"/>
            <a:ext cx="1240319" cy="261610"/>
          </a:xfrm>
          <a:prstGeom prst="rect">
            <a:avLst/>
          </a:prstGeom>
          <a:noFill/>
        </p:spPr>
        <p:txBody>
          <a:bodyPr wrap="square" rtlCol="0">
            <a:spAutoFit/>
          </a:bodyPr>
          <a:lstStyle/>
          <a:p>
            <a:r>
              <a:rPr lang="en-US" sz="1100" i="1" dirty="0">
                <a:latin typeface="Century Gothic" panose="020B0502020202020204" pitchFamily="34" charset="0"/>
              </a:rPr>
              <a:t>Sometimes</a:t>
            </a:r>
          </a:p>
        </p:txBody>
      </p:sp>
      <p:cxnSp>
        <p:nvCxnSpPr>
          <p:cNvPr id="14" name="Straight Connector 13">
            <a:extLst>
              <a:ext uri="{FF2B5EF4-FFF2-40B4-BE49-F238E27FC236}">
                <a16:creationId xmlns:a16="http://schemas.microsoft.com/office/drawing/2014/main" id="{AA215C83-9EC0-6137-DDAA-2FA5C5E55A10}"/>
              </a:ext>
            </a:extLst>
          </p:cNvPr>
          <p:cNvCxnSpPr/>
          <p:nvPr/>
        </p:nvCxnSpPr>
        <p:spPr>
          <a:xfrm flipV="1">
            <a:off x="936747" y="2000380"/>
            <a:ext cx="0" cy="256739"/>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7" name="Table 16">
            <a:extLst>
              <a:ext uri="{FF2B5EF4-FFF2-40B4-BE49-F238E27FC236}">
                <a16:creationId xmlns:a16="http://schemas.microsoft.com/office/drawing/2014/main" id="{2C04D95F-FE94-EDCB-437B-F4370ECFA5D2}"/>
              </a:ext>
            </a:extLst>
          </p:cNvPr>
          <p:cNvGraphicFramePr>
            <a:graphicFrameLocks noGrp="1"/>
          </p:cNvGraphicFramePr>
          <p:nvPr>
            <p:extLst>
              <p:ext uri="{D42A27DB-BD31-4B8C-83A1-F6EECF244321}">
                <p14:modId xmlns:p14="http://schemas.microsoft.com/office/powerpoint/2010/main" val="521092219"/>
              </p:ext>
            </p:extLst>
          </p:nvPr>
        </p:nvGraphicFramePr>
        <p:xfrm>
          <a:off x="717640" y="3791566"/>
          <a:ext cx="3810709" cy="2324679"/>
        </p:xfrm>
        <a:graphic>
          <a:graphicData uri="http://schemas.openxmlformats.org/drawingml/2006/table">
            <a:tbl>
              <a:tblPr/>
              <a:tblGrid>
                <a:gridCol w="3810709">
                  <a:extLst>
                    <a:ext uri="{9D8B030D-6E8A-4147-A177-3AD203B41FA5}">
                      <a16:colId xmlns:a16="http://schemas.microsoft.com/office/drawing/2014/main" val="1226158791"/>
                    </a:ext>
                  </a:extLst>
                </a:gridCol>
              </a:tblGrid>
              <a:tr h="385366">
                <a:tc>
                  <a:txBody>
                    <a:bodyPr/>
                    <a:lstStyle/>
                    <a:p>
                      <a:pPr algn="r" fontAlgn="ctr"/>
                      <a:r>
                        <a:rPr lang="en-US" sz="1200" b="0" i="0" u="none" strike="noStrike" dirty="0">
                          <a:solidFill>
                            <a:srgbClr val="000000"/>
                          </a:solidFill>
                          <a:effectLst/>
                          <a:latin typeface="Calibri" panose="020F0502020204030204" pitchFamily="34" charset="0"/>
                        </a:rPr>
                        <a:t> I am not performing at my best level</a:t>
                      </a:r>
                    </a:p>
                  </a:txBody>
                  <a:tcPr marL="9525" marR="9525" marT="9525" marB="0" anchor="ctr">
                    <a:lnL>
                      <a:noFill/>
                    </a:lnL>
                    <a:lnR>
                      <a:noFill/>
                    </a:lnR>
                    <a:lnT>
                      <a:noFill/>
                    </a:lnT>
                    <a:lnB>
                      <a:noFill/>
                    </a:lnB>
                  </a:tcPr>
                </a:tc>
                <a:extLst>
                  <a:ext uri="{0D108BD9-81ED-4DB2-BD59-A6C34878D82A}">
                    <a16:rowId xmlns:a16="http://schemas.microsoft.com/office/drawing/2014/main" val="3022339666"/>
                  </a:ext>
                </a:extLst>
              </a:tr>
              <a:tr h="397849">
                <a:tc>
                  <a:txBody>
                    <a:bodyPr/>
                    <a:lstStyle/>
                    <a:p>
                      <a:pPr algn="r" fontAlgn="ctr"/>
                      <a:r>
                        <a:rPr lang="en-US" sz="1200" b="0" i="0" u="none" strike="noStrike" dirty="0">
                          <a:solidFill>
                            <a:srgbClr val="000000"/>
                          </a:solidFill>
                          <a:effectLst/>
                          <a:latin typeface="Calibri" panose="020F0502020204030204" pitchFamily="34" charset="0"/>
                        </a:rPr>
                        <a:t> I care less about the success of the business overall</a:t>
                      </a:r>
                    </a:p>
                  </a:txBody>
                  <a:tcPr marL="9525" marR="9525" marT="9525" marB="0" anchor="ctr">
                    <a:lnL>
                      <a:noFill/>
                    </a:lnL>
                    <a:lnR>
                      <a:noFill/>
                    </a:lnR>
                    <a:lnT>
                      <a:noFill/>
                    </a:lnT>
                    <a:lnB>
                      <a:noFill/>
                    </a:lnB>
                  </a:tcPr>
                </a:tc>
                <a:extLst>
                  <a:ext uri="{0D108BD9-81ED-4DB2-BD59-A6C34878D82A}">
                    <a16:rowId xmlns:a16="http://schemas.microsoft.com/office/drawing/2014/main" val="1486639994"/>
                  </a:ext>
                </a:extLst>
              </a:tr>
              <a:tr h="385366">
                <a:tc>
                  <a:txBody>
                    <a:bodyPr/>
                    <a:lstStyle/>
                    <a:p>
                      <a:pPr algn="r" fontAlgn="ctr"/>
                      <a:r>
                        <a:rPr lang="en-US" sz="1200" b="0" i="0" u="none" strike="noStrike" dirty="0">
                          <a:solidFill>
                            <a:srgbClr val="000000"/>
                          </a:solidFill>
                          <a:effectLst/>
                          <a:latin typeface="Calibri" panose="020F0502020204030204" pitchFamily="34" charset="0"/>
                        </a:rPr>
                        <a:t> I am actively thinking about how to address the situation, instead of doing my job</a:t>
                      </a:r>
                    </a:p>
                  </a:txBody>
                  <a:tcPr marL="9525" marR="9525" marT="9525" marB="0" anchor="ctr">
                    <a:lnL>
                      <a:noFill/>
                    </a:lnL>
                    <a:lnR>
                      <a:noFill/>
                    </a:lnR>
                    <a:lnT>
                      <a:noFill/>
                    </a:lnT>
                    <a:lnB>
                      <a:noFill/>
                    </a:lnB>
                  </a:tcPr>
                </a:tc>
                <a:extLst>
                  <a:ext uri="{0D108BD9-81ED-4DB2-BD59-A6C34878D82A}">
                    <a16:rowId xmlns:a16="http://schemas.microsoft.com/office/drawing/2014/main" val="3310016906"/>
                  </a:ext>
                </a:extLst>
              </a:tr>
              <a:tr h="385366">
                <a:tc>
                  <a:txBody>
                    <a:bodyPr/>
                    <a:lstStyle/>
                    <a:p>
                      <a:pPr algn="r" fontAlgn="ctr"/>
                      <a:r>
                        <a:rPr lang="en-US" sz="1200" b="0" i="0" u="none" strike="noStrike">
                          <a:solidFill>
                            <a:srgbClr val="000000"/>
                          </a:solidFill>
                          <a:effectLst/>
                          <a:latin typeface="Calibri" panose="020F0502020204030204" pitchFamily="34" charset="0"/>
                        </a:rPr>
                        <a:t> I spend time looking for another job</a:t>
                      </a:r>
                    </a:p>
                  </a:txBody>
                  <a:tcPr marL="9525" marR="9525" marT="9525" marB="0" anchor="ctr">
                    <a:lnL>
                      <a:noFill/>
                    </a:lnL>
                    <a:lnR>
                      <a:noFill/>
                    </a:lnR>
                    <a:lnT>
                      <a:noFill/>
                    </a:lnT>
                    <a:lnB>
                      <a:noFill/>
                    </a:lnB>
                  </a:tcPr>
                </a:tc>
                <a:extLst>
                  <a:ext uri="{0D108BD9-81ED-4DB2-BD59-A6C34878D82A}">
                    <a16:rowId xmlns:a16="http://schemas.microsoft.com/office/drawing/2014/main" val="1256032485"/>
                  </a:ext>
                </a:extLst>
              </a:tr>
              <a:tr h="385366">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 I am considering leaving my profession completely</a:t>
                      </a:r>
                    </a:p>
                  </a:txBody>
                  <a:tcPr marL="9525" marR="9525" marT="9525" marB="0" anchor="ctr">
                    <a:lnL>
                      <a:noFill/>
                    </a:lnL>
                    <a:lnR>
                      <a:noFill/>
                    </a:lnR>
                    <a:lnT>
                      <a:noFill/>
                    </a:lnT>
                    <a:lnB>
                      <a:noFill/>
                    </a:lnB>
                  </a:tcPr>
                </a:tc>
                <a:extLst>
                  <a:ext uri="{0D108BD9-81ED-4DB2-BD59-A6C34878D82A}">
                    <a16:rowId xmlns:a16="http://schemas.microsoft.com/office/drawing/2014/main" val="3302522538"/>
                  </a:ext>
                </a:extLst>
              </a:tr>
              <a:tr h="385366">
                <a:tc>
                  <a:txBody>
                    <a:bodyPr/>
                    <a:lstStyle/>
                    <a:p>
                      <a:pPr algn="r" fontAlgn="ctr"/>
                      <a:r>
                        <a:rPr lang="en-US" sz="1200" b="0" i="0" u="none" strike="noStrike" dirty="0">
                          <a:solidFill>
                            <a:srgbClr val="000000"/>
                          </a:solidFill>
                          <a:effectLst/>
                          <a:latin typeface="Calibri" panose="020F0502020204030204" pitchFamily="34" charset="0"/>
                        </a:rPr>
                        <a:t>I am talking to coworkers about the situation</a:t>
                      </a:r>
                    </a:p>
                  </a:txBody>
                  <a:tcPr marL="9525" marR="9525" marT="9525" marB="0" anchor="ctr">
                    <a:lnL>
                      <a:noFill/>
                    </a:lnL>
                    <a:lnR>
                      <a:noFill/>
                    </a:lnR>
                    <a:lnT>
                      <a:noFill/>
                    </a:lnT>
                    <a:lnB>
                      <a:noFill/>
                    </a:lnB>
                  </a:tcPr>
                </a:tc>
                <a:extLst>
                  <a:ext uri="{0D108BD9-81ED-4DB2-BD59-A6C34878D82A}">
                    <a16:rowId xmlns:a16="http://schemas.microsoft.com/office/drawing/2014/main" val="2580593317"/>
                  </a:ext>
                </a:extLst>
              </a:tr>
            </a:tbl>
          </a:graphicData>
        </a:graphic>
      </p:graphicFrame>
      <p:cxnSp>
        <p:nvCxnSpPr>
          <p:cNvPr id="19" name="Straight Connector 18">
            <a:extLst>
              <a:ext uri="{FF2B5EF4-FFF2-40B4-BE49-F238E27FC236}">
                <a16:creationId xmlns:a16="http://schemas.microsoft.com/office/drawing/2014/main" id="{62EA953B-8E4F-7020-EA20-7FE1E79556D0}"/>
              </a:ext>
            </a:extLst>
          </p:cNvPr>
          <p:cNvCxnSpPr>
            <a:cxnSpLocks/>
          </p:cNvCxnSpPr>
          <p:nvPr/>
        </p:nvCxnSpPr>
        <p:spPr>
          <a:xfrm flipH="1">
            <a:off x="1551940" y="4174100"/>
            <a:ext cx="6766560" cy="0"/>
          </a:xfrm>
          <a:prstGeom prst="line">
            <a:avLst/>
          </a:prstGeom>
          <a:ln w="63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342FA54-DCA5-ED24-3D24-95D34D4E738D}"/>
              </a:ext>
            </a:extLst>
          </p:cNvPr>
          <p:cNvCxnSpPr>
            <a:cxnSpLocks/>
          </p:cNvCxnSpPr>
          <p:nvPr/>
        </p:nvCxnSpPr>
        <p:spPr>
          <a:xfrm flipH="1">
            <a:off x="1551940" y="4568702"/>
            <a:ext cx="6766560" cy="0"/>
          </a:xfrm>
          <a:prstGeom prst="line">
            <a:avLst/>
          </a:prstGeom>
          <a:ln w="63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F5117CA-B6C4-99D0-31B4-818AE368E115}"/>
              </a:ext>
            </a:extLst>
          </p:cNvPr>
          <p:cNvCxnSpPr>
            <a:cxnSpLocks/>
          </p:cNvCxnSpPr>
          <p:nvPr/>
        </p:nvCxnSpPr>
        <p:spPr>
          <a:xfrm flipH="1">
            <a:off x="1551940" y="4950604"/>
            <a:ext cx="6766560" cy="0"/>
          </a:xfrm>
          <a:prstGeom prst="line">
            <a:avLst/>
          </a:prstGeom>
          <a:ln w="63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70236CF-7B2E-916E-51F0-F138E74EB77F}"/>
              </a:ext>
            </a:extLst>
          </p:cNvPr>
          <p:cNvCxnSpPr>
            <a:cxnSpLocks/>
          </p:cNvCxnSpPr>
          <p:nvPr/>
        </p:nvCxnSpPr>
        <p:spPr>
          <a:xfrm flipH="1">
            <a:off x="1551940" y="5332506"/>
            <a:ext cx="6766560" cy="0"/>
          </a:xfrm>
          <a:prstGeom prst="line">
            <a:avLst/>
          </a:prstGeom>
          <a:ln w="63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669BA7C-0D7E-A2E0-D356-CCEFE1069131}"/>
              </a:ext>
            </a:extLst>
          </p:cNvPr>
          <p:cNvCxnSpPr>
            <a:cxnSpLocks/>
          </p:cNvCxnSpPr>
          <p:nvPr/>
        </p:nvCxnSpPr>
        <p:spPr>
          <a:xfrm flipH="1">
            <a:off x="1551940" y="5714408"/>
            <a:ext cx="6766560" cy="0"/>
          </a:xfrm>
          <a:prstGeom prst="line">
            <a:avLst/>
          </a:prstGeom>
          <a:ln w="63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97E50E2-2849-E137-7C75-E387F9A5D193}"/>
              </a:ext>
            </a:extLst>
          </p:cNvPr>
          <p:cNvCxnSpPr>
            <a:cxnSpLocks/>
          </p:cNvCxnSpPr>
          <p:nvPr/>
        </p:nvCxnSpPr>
        <p:spPr>
          <a:xfrm flipH="1">
            <a:off x="1551940" y="6096309"/>
            <a:ext cx="6766560" cy="0"/>
          </a:xfrm>
          <a:prstGeom prst="line">
            <a:avLst/>
          </a:prstGeom>
          <a:ln w="63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7153FF4-D081-9104-611C-4119B499BDFA}"/>
              </a:ext>
            </a:extLst>
          </p:cNvPr>
          <p:cNvSpPr txBox="1"/>
          <p:nvPr/>
        </p:nvSpPr>
        <p:spPr>
          <a:xfrm>
            <a:off x="288202" y="3546754"/>
            <a:ext cx="3234363" cy="338554"/>
          </a:xfrm>
          <a:prstGeom prst="rect">
            <a:avLst/>
          </a:prstGeom>
          <a:noFill/>
        </p:spPr>
        <p:txBody>
          <a:bodyPr wrap="square" rtlCol="0">
            <a:spAutoFit/>
          </a:bodyPr>
          <a:lstStyle/>
          <a:p>
            <a:r>
              <a:rPr lang="en-US" sz="1600" b="1" i="1" dirty="0">
                <a:solidFill>
                  <a:schemeClr val="tx1">
                    <a:lumMod val="50000"/>
                    <a:lumOff val="50000"/>
                  </a:schemeClr>
                </a:solidFill>
              </a:rPr>
              <a:t>Reactions to Feeling Disengaged</a:t>
            </a:r>
          </a:p>
        </p:txBody>
      </p:sp>
      <p:sp>
        <p:nvSpPr>
          <p:cNvPr id="26" name="Rectangle: Rounded Corners 25">
            <a:extLst>
              <a:ext uri="{FF2B5EF4-FFF2-40B4-BE49-F238E27FC236}">
                <a16:creationId xmlns:a16="http://schemas.microsoft.com/office/drawing/2014/main" id="{410F6A6F-9FEC-B21B-928A-E0980FA013DF}"/>
              </a:ext>
            </a:extLst>
          </p:cNvPr>
          <p:cNvSpPr/>
          <p:nvPr/>
        </p:nvSpPr>
        <p:spPr>
          <a:xfrm flipV="1">
            <a:off x="2174874" y="4974963"/>
            <a:ext cx="4866631" cy="357541"/>
          </a:xfrm>
          <a:prstGeom prst="roundRect">
            <a:avLst/>
          </a:prstGeom>
          <a:noFill/>
          <a:ln w="28575">
            <a:solidFill>
              <a:srgbClr val="FF99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768FF6A-3D83-A781-F783-169DF8FEDA43}"/>
              </a:ext>
            </a:extLst>
          </p:cNvPr>
          <p:cNvSpPr txBox="1"/>
          <p:nvPr/>
        </p:nvSpPr>
        <p:spPr>
          <a:xfrm>
            <a:off x="288202" y="1449411"/>
            <a:ext cx="3122354" cy="338554"/>
          </a:xfrm>
          <a:prstGeom prst="rect">
            <a:avLst/>
          </a:prstGeom>
          <a:noFill/>
        </p:spPr>
        <p:txBody>
          <a:bodyPr wrap="square" rtlCol="0">
            <a:spAutoFit/>
          </a:bodyPr>
          <a:lstStyle/>
          <a:p>
            <a:r>
              <a:rPr lang="en-US" sz="1600" b="1" i="1" dirty="0">
                <a:solidFill>
                  <a:schemeClr val="tx1">
                    <a:lumMod val="50000"/>
                    <a:lumOff val="50000"/>
                  </a:schemeClr>
                </a:solidFill>
              </a:rPr>
              <a:t>Frequency of Feeling Disengaged </a:t>
            </a:r>
          </a:p>
        </p:txBody>
      </p:sp>
      <p:sp>
        <p:nvSpPr>
          <p:cNvPr id="28" name="Left Brace 27">
            <a:extLst>
              <a:ext uri="{FF2B5EF4-FFF2-40B4-BE49-F238E27FC236}">
                <a16:creationId xmlns:a16="http://schemas.microsoft.com/office/drawing/2014/main" id="{A97CF53C-B7DE-7866-DD51-08F1688E4A20}"/>
              </a:ext>
            </a:extLst>
          </p:cNvPr>
          <p:cNvSpPr/>
          <p:nvPr/>
        </p:nvSpPr>
        <p:spPr>
          <a:xfrm rot="16200000">
            <a:off x="1129509" y="2378788"/>
            <a:ext cx="194853" cy="1133574"/>
          </a:xfrm>
          <a:prstGeom prst="leftBrace">
            <a:avLst>
              <a:gd name="adj1" fmla="val 33001"/>
              <a:gd name="adj2" fmla="val 50000"/>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43904746-8988-10F0-A72B-A914C2A00EB9}"/>
              </a:ext>
            </a:extLst>
          </p:cNvPr>
          <p:cNvSpPr txBox="1"/>
          <p:nvPr/>
        </p:nvSpPr>
        <p:spPr>
          <a:xfrm>
            <a:off x="605326" y="3024266"/>
            <a:ext cx="2481230" cy="307777"/>
          </a:xfrm>
          <a:prstGeom prst="rect">
            <a:avLst/>
          </a:prstGeom>
          <a:noFill/>
        </p:spPr>
        <p:txBody>
          <a:bodyPr wrap="square" rtlCol="0">
            <a:spAutoFit/>
          </a:bodyPr>
          <a:lstStyle/>
          <a:p>
            <a:r>
              <a:rPr lang="en-US" sz="1400" b="1" i="1" dirty="0">
                <a:solidFill>
                  <a:schemeClr val="accent2">
                    <a:lumMod val="75000"/>
                  </a:schemeClr>
                </a:solidFill>
              </a:rPr>
              <a:t>At least sometimes: 24%</a:t>
            </a:r>
          </a:p>
        </p:txBody>
      </p:sp>
      <p:sp>
        <p:nvSpPr>
          <p:cNvPr id="20" name="TextBox 19">
            <a:extLst>
              <a:ext uri="{FF2B5EF4-FFF2-40B4-BE49-F238E27FC236}">
                <a16:creationId xmlns:a16="http://schemas.microsoft.com/office/drawing/2014/main" id="{0D7733BB-9870-7008-82B7-49CEE7286FCE}"/>
              </a:ext>
            </a:extLst>
          </p:cNvPr>
          <p:cNvSpPr txBox="1"/>
          <p:nvPr/>
        </p:nvSpPr>
        <p:spPr>
          <a:xfrm>
            <a:off x="6347950" y="5770883"/>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2"/>
                </a:solidFill>
                <a:latin typeface="Calibri" panose="020F0502020204030204" pitchFamily="34" charset="0"/>
              </a:rPr>
              <a:t>28%</a:t>
            </a:r>
          </a:p>
        </p:txBody>
      </p:sp>
      <p:cxnSp>
        <p:nvCxnSpPr>
          <p:cNvPr id="39" name="Straight Arrow Connector 38">
            <a:extLst>
              <a:ext uri="{FF2B5EF4-FFF2-40B4-BE49-F238E27FC236}">
                <a16:creationId xmlns:a16="http://schemas.microsoft.com/office/drawing/2014/main" id="{A3628478-B8D0-3219-AFCC-91E09FA14321}"/>
              </a:ext>
            </a:extLst>
          </p:cNvPr>
          <p:cNvCxnSpPr/>
          <p:nvPr/>
        </p:nvCxnSpPr>
        <p:spPr>
          <a:xfrm flipH="1">
            <a:off x="6086012" y="5924402"/>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7B212F78-6783-5E21-6A23-082AFD2D7947}"/>
              </a:ext>
            </a:extLst>
          </p:cNvPr>
          <p:cNvSpPr txBox="1"/>
          <p:nvPr/>
        </p:nvSpPr>
        <p:spPr>
          <a:xfrm>
            <a:off x="6646706" y="5399386"/>
            <a:ext cx="1221400" cy="276999"/>
          </a:xfrm>
          <a:prstGeom prst="rect">
            <a:avLst/>
          </a:prstGeom>
          <a:noFill/>
        </p:spPr>
        <p:txBody>
          <a:bodyPr wrap="square" rtlCol="0">
            <a:spAutoFit/>
          </a:bodyPr>
          <a:lstStyle/>
          <a:p>
            <a:r>
              <a:rPr lang="en-US" sz="1200" dirty="0">
                <a:solidFill>
                  <a:srgbClr val="808080"/>
                </a:solidFill>
                <a:latin typeface="Calibri" panose="020F0502020204030204" pitchFamily="34" charset="0"/>
              </a:rPr>
              <a:t>All Canada: </a:t>
            </a:r>
            <a:r>
              <a:rPr lang="en-US" sz="1200" b="1" dirty="0">
                <a:solidFill>
                  <a:schemeClr val="accent1"/>
                </a:solidFill>
                <a:latin typeface="Calibri" panose="020F0502020204030204" pitchFamily="34" charset="0"/>
              </a:rPr>
              <a:t>17%</a:t>
            </a:r>
          </a:p>
        </p:txBody>
      </p:sp>
      <p:cxnSp>
        <p:nvCxnSpPr>
          <p:cNvPr id="44" name="Straight Arrow Connector 43">
            <a:extLst>
              <a:ext uri="{FF2B5EF4-FFF2-40B4-BE49-F238E27FC236}">
                <a16:creationId xmlns:a16="http://schemas.microsoft.com/office/drawing/2014/main" id="{FFEE9F45-CABF-A01C-B3F3-C835632B524B}"/>
              </a:ext>
            </a:extLst>
          </p:cNvPr>
          <p:cNvCxnSpPr/>
          <p:nvPr/>
        </p:nvCxnSpPr>
        <p:spPr>
          <a:xfrm flipH="1">
            <a:off x="6384768" y="5552905"/>
            <a:ext cx="311944" cy="0"/>
          </a:xfrm>
          <a:prstGeom prst="straightConnector1">
            <a:avLst/>
          </a:prstGeom>
          <a:ln w="6350">
            <a:solidFill>
              <a:schemeClr val="bg1">
                <a:lumMod val="6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032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133" y="6187425"/>
            <a:ext cx="5635842" cy="369332"/>
          </a:xfrm>
          <a:prstGeom prst="rect">
            <a:avLst/>
          </a:prstGeom>
          <a:noFill/>
        </p:spPr>
        <p:txBody>
          <a:bodyPr wrap="square" rtlCol="0">
            <a:spAutoFit/>
          </a:bodyPr>
          <a:lstStyle/>
          <a:p>
            <a:r>
              <a:rPr lang="en-US" sz="900" dirty="0">
                <a:solidFill>
                  <a:schemeClr val="tx1">
                    <a:lumMod val="50000"/>
                    <a:lumOff val="50000"/>
                  </a:schemeClr>
                </a:solidFill>
              </a:rPr>
              <a:t>20. Thinking about the answer you gave above, what impact would it have on your sentiments if the company you worked for was making significant efforts in increasing Diversity, Equity and Inclusion? </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CORPORATE CULTURE: </a:t>
            </a:r>
            <a:r>
              <a:rPr lang="en-US" dirty="0">
                <a:solidFill>
                  <a:schemeClr val="bg1">
                    <a:lumMod val="50000"/>
                  </a:schemeClr>
                </a:solidFill>
                <a:latin typeface="Century Gothic" panose="020B0502020202020204" pitchFamily="34" charset="0"/>
              </a:rPr>
              <a:t>Engagement</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Impact on Sentiment of DEI Efforts </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296013"/>
            <a:ext cx="8480611" cy="5232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i="1" dirty="0"/>
              <a:t>Most HR professionals would feel more or slightly more positively about their job and working in HR if their company made significant efforts to increase DEI</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42" name="TextBox 41">
            <a:extLst>
              <a:ext uri="{FF2B5EF4-FFF2-40B4-BE49-F238E27FC236}">
                <a16:creationId xmlns:a16="http://schemas.microsoft.com/office/drawing/2014/main" id="{27153FF4-D081-9104-611C-4119B499BDFA}"/>
              </a:ext>
            </a:extLst>
          </p:cNvPr>
          <p:cNvSpPr txBox="1"/>
          <p:nvPr/>
        </p:nvSpPr>
        <p:spPr>
          <a:xfrm>
            <a:off x="364744" y="2282386"/>
            <a:ext cx="5007356" cy="338554"/>
          </a:xfrm>
          <a:prstGeom prst="rect">
            <a:avLst/>
          </a:prstGeom>
          <a:noFill/>
        </p:spPr>
        <p:txBody>
          <a:bodyPr wrap="square" rtlCol="0">
            <a:spAutoFit/>
          </a:bodyPr>
          <a:lstStyle/>
          <a:p>
            <a:r>
              <a:rPr lang="en-US" sz="1600" b="1" i="1" dirty="0">
                <a:solidFill>
                  <a:schemeClr val="tx1">
                    <a:lumMod val="50000"/>
                    <a:lumOff val="50000"/>
                  </a:schemeClr>
                </a:solidFill>
              </a:rPr>
              <a:t>Sentimental Impact of Company Efforts to Increase DEI</a:t>
            </a:r>
          </a:p>
        </p:txBody>
      </p:sp>
      <p:graphicFrame>
        <p:nvGraphicFramePr>
          <p:cNvPr id="18" name="Chart 17">
            <a:extLst>
              <a:ext uri="{FF2B5EF4-FFF2-40B4-BE49-F238E27FC236}">
                <a16:creationId xmlns:a16="http://schemas.microsoft.com/office/drawing/2014/main" id="{9CFA076C-166C-DB40-E287-24CAB4D5C8D1}"/>
              </a:ext>
            </a:extLst>
          </p:cNvPr>
          <p:cNvGraphicFramePr/>
          <p:nvPr>
            <p:extLst>
              <p:ext uri="{D42A27DB-BD31-4B8C-83A1-F6EECF244321}">
                <p14:modId xmlns:p14="http://schemas.microsoft.com/office/powerpoint/2010/main" val="2184595615"/>
              </p:ext>
            </p:extLst>
          </p:nvPr>
        </p:nvGraphicFramePr>
        <p:xfrm>
          <a:off x="1069541" y="2626812"/>
          <a:ext cx="3416205" cy="3040669"/>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53007F87-5F60-FF33-2392-C438AC91BA78}"/>
              </a:ext>
            </a:extLst>
          </p:cNvPr>
          <p:cNvSpPr txBox="1"/>
          <p:nvPr/>
        </p:nvSpPr>
        <p:spPr>
          <a:xfrm>
            <a:off x="1646031" y="4145082"/>
            <a:ext cx="895746" cy="523220"/>
          </a:xfrm>
          <a:prstGeom prst="rect">
            <a:avLst/>
          </a:prstGeom>
          <a:noFill/>
        </p:spPr>
        <p:txBody>
          <a:bodyPr wrap="square" rtlCol="0">
            <a:spAutoFit/>
          </a:bodyPr>
          <a:lstStyle/>
          <a:p>
            <a:r>
              <a:rPr lang="en-US" sz="2800" b="1" dirty="0">
                <a:solidFill>
                  <a:schemeClr val="accent1"/>
                </a:solidFill>
              </a:rPr>
              <a:t>84%</a:t>
            </a:r>
          </a:p>
        </p:txBody>
      </p:sp>
      <p:graphicFrame>
        <p:nvGraphicFramePr>
          <p:cNvPr id="29" name="Chart 28">
            <a:extLst>
              <a:ext uri="{FF2B5EF4-FFF2-40B4-BE49-F238E27FC236}">
                <a16:creationId xmlns:a16="http://schemas.microsoft.com/office/drawing/2014/main" id="{D5340204-3A3A-DDBD-3C3D-B0ECD4C56281}"/>
              </a:ext>
            </a:extLst>
          </p:cNvPr>
          <p:cNvGraphicFramePr/>
          <p:nvPr>
            <p:extLst>
              <p:ext uri="{D42A27DB-BD31-4B8C-83A1-F6EECF244321}">
                <p14:modId xmlns:p14="http://schemas.microsoft.com/office/powerpoint/2010/main" val="2367697541"/>
              </p:ext>
            </p:extLst>
          </p:nvPr>
        </p:nvGraphicFramePr>
        <p:xfrm>
          <a:off x="5324539" y="2626812"/>
          <a:ext cx="3416205" cy="3040669"/>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5912BE13-2971-6836-A49E-DDAEEDCC9410}"/>
              </a:ext>
            </a:extLst>
          </p:cNvPr>
          <p:cNvSpPr txBox="1"/>
          <p:nvPr/>
        </p:nvSpPr>
        <p:spPr>
          <a:xfrm>
            <a:off x="1058854" y="2718828"/>
            <a:ext cx="1895475" cy="307777"/>
          </a:xfrm>
          <a:prstGeom prst="rect">
            <a:avLst/>
          </a:prstGeom>
          <a:noFill/>
        </p:spPr>
        <p:txBody>
          <a:bodyPr wrap="square" rtlCol="0">
            <a:spAutoFit/>
          </a:bodyPr>
          <a:lstStyle/>
          <a:p>
            <a:pPr algn="ctr"/>
            <a:r>
              <a:rPr lang="en-US" sz="1400" b="1" i="1" dirty="0">
                <a:solidFill>
                  <a:schemeClr val="accent1"/>
                </a:solidFill>
              </a:rPr>
              <a:t>Less diversified</a:t>
            </a:r>
          </a:p>
        </p:txBody>
      </p:sp>
      <p:sp>
        <p:nvSpPr>
          <p:cNvPr id="31" name="TextBox 30">
            <a:extLst>
              <a:ext uri="{FF2B5EF4-FFF2-40B4-BE49-F238E27FC236}">
                <a16:creationId xmlns:a16="http://schemas.microsoft.com/office/drawing/2014/main" id="{D81D196D-D7B1-41D2-0B5C-ADF588730B2B}"/>
              </a:ext>
            </a:extLst>
          </p:cNvPr>
          <p:cNvSpPr txBox="1"/>
          <p:nvPr/>
        </p:nvSpPr>
        <p:spPr>
          <a:xfrm>
            <a:off x="5491542" y="2693698"/>
            <a:ext cx="1895475" cy="307777"/>
          </a:xfrm>
          <a:prstGeom prst="rect">
            <a:avLst/>
          </a:prstGeom>
          <a:noFill/>
        </p:spPr>
        <p:txBody>
          <a:bodyPr wrap="square" rtlCol="0">
            <a:spAutoFit/>
          </a:bodyPr>
          <a:lstStyle/>
          <a:p>
            <a:pPr algn="ctr"/>
            <a:r>
              <a:rPr lang="en-US" sz="1400" b="1" i="1" dirty="0">
                <a:solidFill>
                  <a:schemeClr val="accent6">
                    <a:lumMod val="75000"/>
                  </a:schemeClr>
                </a:solidFill>
              </a:rPr>
              <a:t>More diversified</a:t>
            </a:r>
          </a:p>
        </p:txBody>
      </p:sp>
      <p:sp>
        <p:nvSpPr>
          <p:cNvPr id="27" name="TextBox 26">
            <a:extLst>
              <a:ext uri="{FF2B5EF4-FFF2-40B4-BE49-F238E27FC236}">
                <a16:creationId xmlns:a16="http://schemas.microsoft.com/office/drawing/2014/main" id="{6E462EA7-DC0E-D38C-4B39-D884101D1AEF}"/>
              </a:ext>
            </a:extLst>
          </p:cNvPr>
          <p:cNvSpPr txBox="1"/>
          <p:nvPr/>
        </p:nvSpPr>
        <p:spPr>
          <a:xfrm>
            <a:off x="5902325" y="3988008"/>
            <a:ext cx="838050" cy="523220"/>
          </a:xfrm>
          <a:prstGeom prst="rect">
            <a:avLst/>
          </a:prstGeom>
          <a:noFill/>
        </p:spPr>
        <p:txBody>
          <a:bodyPr wrap="square" rtlCol="0">
            <a:spAutoFit/>
          </a:bodyPr>
          <a:lstStyle/>
          <a:p>
            <a:r>
              <a:rPr lang="en-US" sz="2800" b="1" dirty="0">
                <a:solidFill>
                  <a:schemeClr val="accent6">
                    <a:lumMod val="75000"/>
                  </a:schemeClr>
                </a:solidFill>
              </a:rPr>
              <a:t>84%</a:t>
            </a:r>
          </a:p>
        </p:txBody>
      </p:sp>
    </p:spTree>
    <p:extLst>
      <p:ext uri="{BB962C8B-B14F-4D97-AF65-F5344CB8AC3E}">
        <p14:creationId xmlns:p14="http://schemas.microsoft.com/office/powerpoint/2010/main" val="2212061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133" y="6311250"/>
            <a:ext cx="5635842" cy="230832"/>
          </a:xfrm>
          <a:prstGeom prst="rect">
            <a:avLst/>
          </a:prstGeom>
          <a:noFill/>
        </p:spPr>
        <p:txBody>
          <a:bodyPr wrap="square" rtlCol="0">
            <a:spAutoFit/>
          </a:bodyPr>
          <a:lstStyle/>
          <a:p>
            <a:r>
              <a:rPr lang="en-US" sz="900" dirty="0">
                <a:solidFill>
                  <a:schemeClr val="tx1">
                    <a:lumMod val="50000"/>
                    <a:lumOff val="50000"/>
                  </a:schemeClr>
                </a:solidFill>
              </a:rPr>
              <a:t>18.  Key people tend to stay with the organization: Please rate the following regarding your organization:  </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CORPORATE CULTURE:</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Retaining Key People</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381738"/>
            <a:ext cx="8683625" cy="523220"/>
          </a:xfrm>
          <a:prstGeom prst="rect">
            <a:avLst/>
          </a:prstGeom>
          <a:noFill/>
        </p:spPr>
        <p:txBody>
          <a:bodyPr wrap="square" rtlCol="0">
            <a:spAutoFit/>
          </a:bodyPr>
          <a:lstStyle/>
          <a:p>
            <a:pPr marL="285750" indent="-285750">
              <a:buFont typeface="Arial" panose="020B0604020202020204" pitchFamily="34" charset="0"/>
              <a:buChar char="•"/>
            </a:pPr>
            <a:r>
              <a:rPr lang="en-US" sz="1400" i="1" dirty="0"/>
              <a:t>HR professionals at more diversified Eastern Canadian companies are more likely to completely agree that key people tend to stay with the organization</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2" name="TextBox 1">
            <a:extLst>
              <a:ext uri="{FF2B5EF4-FFF2-40B4-BE49-F238E27FC236}">
                <a16:creationId xmlns:a16="http://schemas.microsoft.com/office/drawing/2014/main" id="{67225083-92DD-4B42-B2FC-2EC7237DD875}"/>
              </a:ext>
            </a:extLst>
          </p:cNvPr>
          <p:cNvSpPr txBox="1"/>
          <p:nvPr/>
        </p:nvSpPr>
        <p:spPr>
          <a:xfrm>
            <a:off x="364744" y="2229742"/>
            <a:ext cx="5152010" cy="338554"/>
          </a:xfrm>
          <a:prstGeom prst="rect">
            <a:avLst/>
          </a:prstGeom>
          <a:noFill/>
        </p:spPr>
        <p:txBody>
          <a:bodyPr wrap="square" rtlCol="0">
            <a:spAutoFit/>
          </a:bodyPr>
          <a:lstStyle/>
          <a:p>
            <a:r>
              <a:rPr lang="en-US" sz="1600" b="1" i="1" dirty="0">
                <a:solidFill>
                  <a:schemeClr val="tx1">
                    <a:lumMod val="50000"/>
                    <a:lumOff val="50000"/>
                  </a:schemeClr>
                </a:solidFill>
              </a:rPr>
              <a:t>Key people tend to stay with the organization…?</a:t>
            </a:r>
          </a:p>
        </p:txBody>
      </p:sp>
      <p:graphicFrame>
        <p:nvGraphicFramePr>
          <p:cNvPr id="17" name="Chart 16">
            <a:extLst>
              <a:ext uri="{FF2B5EF4-FFF2-40B4-BE49-F238E27FC236}">
                <a16:creationId xmlns:a16="http://schemas.microsoft.com/office/drawing/2014/main" id="{3FA0FC7C-AFA4-0069-2C64-B8DFB1A7187B}"/>
              </a:ext>
            </a:extLst>
          </p:cNvPr>
          <p:cNvGraphicFramePr/>
          <p:nvPr>
            <p:extLst>
              <p:ext uri="{D42A27DB-BD31-4B8C-83A1-F6EECF244321}">
                <p14:modId xmlns:p14="http://schemas.microsoft.com/office/powerpoint/2010/main" val="2168357378"/>
              </p:ext>
            </p:extLst>
          </p:nvPr>
        </p:nvGraphicFramePr>
        <p:xfrm>
          <a:off x="1177227" y="2775396"/>
          <a:ext cx="6337998" cy="141741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4DD5882-4D8A-A741-3FB8-382952E46EBC}"/>
              </a:ext>
            </a:extLst>
          </p:cNvPr>
          <p:cNvSpPr txBox="1"/>
          <p:nvPr/>
        </p:nvSpPr>
        <p:spPr>
          <a:xfrm>
            <a:off x="1621936" y="2805712"/>
            <a:ext cx="1137581" cy="430887"/>
          </a:xfrm>
          <a:prstGeom prst="rect">
            <a:avLst/>
          </a:prstGeom>
          <a:noFill/>
        </p:spPr>
        <p:txBody>
          <a:bodyPr wrap="square" rtlCol="0">
            <a:spAutoFit/>
          </a:bodyPr>
          <a:lstStyle/>
          <a:p>
            <a:r>
              <a:rPr lang="en-US" sz="1100" i="1" dirty="0">
                <a:latin typeface="Century Gothic" panose="020B0502020202020204" pitchFamily="34" charset="0"/>
              </a:rPr>
              <a:t>Agree completely</a:t>
            </a:r>
          </a:p>
        </p:txBody>
      </p:sp>
      <p:sp>
        <p:nvSpPr>
          <p:cNvPr id="21" name="TextBox 20">
            <a:extLst>
              <a:ext uri="{FF2B5EF4-FFF2-40B4-BE49-F238E27FC236}">
                <a16:creationId xmlns:a16="http://schemas.microsoft.com/office/drawing/2014/main" id="{50CC7ED5-3BFD-1FA7-627C-AD9E28DABC0A}"/>
              </a:ext>
            </a:extLst>
          </p:cNvPr>
          <p:cNvSpPr txBox="1"/>
          <p:nvPr/>
        </p:nvSpPr>
        <p:spPr>
          <a:xfrm>
            <a:off x="7066206" y="2805712"/>
            <a:ext cx="1240319" cy="430887"/>
          </a:xfrm>
          <a:prstGeom prst="rect">
            <a:avLst/>
          </a:prstGeom>
          <a:noFill/>
        </p:spPr>
        <p:txBody>
          <a:bodyPr wrap="square" rtlCol="0">
            <a:spAutoFit/>
          </a:bodyPr>
          <a:lstStyle/>
          <a:p>
            <a:r>
              <a:rPr lang="en-US" sz="1100" i="1" dirty="0">
                <a:latin typeface="Century Gothic" panose="020B0502020202020204" pitchFamily="34" charset="0"/>
              </a:rPr>
              <a:t>Disagree completely</a:t>
            </a:r>
          </a:p>
        </p:txBody>
      </p:sp>
      <p:sp>
        <p:nvSpPr>
          <p:cNvPr id="23" name="TextBox 22">
            <a:extLst>
              <a:ext uri="{FF2B5EF4-FFF2-40B4-BE49-F238E27FC236}">
                <a16:creationId xmlns:a16="http://schemas.microsoft.com/office/drawing/2014/main" id="{A1D5947F-7119-A953-F689-42B58E155BBE}"/>
              </a:ext>
            </a:extLst>
          </p:cNvPr>
          <p:cNvSpPr txBox="1"/>
          <p:nvPr/>
        </p:nvSpPr>
        <p:spPr>
          <a:xfrm>
            <a:off x="6072204" y="2805712"/>
            <a:ext cx="1128153" cy="430887"/>
          </a:xfrm>
          <a:prstGeom prst="rect">
            <a:avLst/>
          </a:prstGeom>
          <a:noFill/>
        </p:spPr>
        <p:txBody>
          <a:bodyPr wrap="square" rtlCol="0">
            <a:spAutoFit/>
          </a:bodyPr>
          <a:lstStyle/>
          <a:p>
            <a:r>
              <a:rPr lang="en-US" sz="1100" i="1" dirty="0">
                <a:latin typeface="Century Gothic" panose="020B0502020202020204" pitchFamily="34" charset="0"/>
              </a:rPr>
              <a:t>Disagree somewhat</a:t>
            </a:r>
          </a:p>
        </p:txBody>
      </p:sp>
      <p:sp>
        <p:nvSpPr>
          <p:cNvPr id="24" name="TextBox 23">
            <a:extLst>
              <a:ext uri="{FF2B5EF4-FFF2-40B4-BE49-F238E27FC236}">
                <a16:creationId xmlns:a16="http://schemas.microsoft.com/office/drawing/2014/main" id="{5E6271F9-2BC8-DD7E-A59D-9302930B9B88}"/>
              </a:ext>
            </a:extLst>
          </p:cNvPr>
          <p:cNvSpPr txBox="1"/>
          <p:nvPr/>
        </p:nvSpPr>
        <p:spPr>
          <a:xfrm>
            <a:off x="3446469" y="2805712"/>
            <a:ext cx="1240319" cy="430887"/>
          </a:xfrm>
          <a:prstGeom prst="rect">
            <a:avLst/>
          </a:prstGeom>
          <a:noFill/>
        </p:spPr>
        <p:txBody>
          <a:bodyPr wrap="square" rtlCol="0">
            <a:spAutoFit/>
          </a:bodyPr>
          <a:lstStyle/>
          <a:p>
            <a:r>
              <a:rPr lang="en-US" sz="1100" i="1" dirty="0">
                <a:latin typeface="Century Gothic" panose="020B0502020202020204" pitchFamily="34" charset="0"/>
              </a:rPr>
              <a:t>Agree somewhat</a:t>
            </a:r>
          </a:p>
        </p:txBody>
      </p:sp>
      <p:graphicFrame>
        <p:nvGraphicFramePr>
          <p:cNvPr id="25" name="Chart 24">
            <a:extLst>
              <a:ext uri="{FF2B5EF4-FFF2-40B4-BE49-F238E27FC236}">
                <a16:creationId xmlns:a16="http://schemas.microsoft.com/office/drawing/2014/main" id="{56793471-D20E-D0E3-F715-6CC7BD7803FF}"/>
              </a:ext>
            </a:extLst>
          </p:cNvPr>
          <p:cNvGraphicFramePr/>
          <p:nvPr>
            <p:extLst>
              <p:ext uri="{D42A27DB-BD31-4B8C-83A1-F6EECF244321}">
                <p14:modId xmlns:p14="http://schemas.microsoft.com/office/powerpoint/2010/main" val="4138008245"/>
              </p:ext>
            </p:extLst>
          </p:nvPr>
        </p:nvGraphicFramePr>
        <p:xfrm>
          <a:off x="1144049" y="4489105"/>
          <a:ext cx="6337997" cy="1417419"/>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C51A1B42-C3DF-F415-7502-9BD56E4C5729}"/>
              </a:ext>
            </a:extLst>
          </p:cNvPr>
          <p:cNvSpPr txBox="1"/>
          <p:nvPr/>
        </p:nvSpPr>
        <p:spPr>
          <a:xfrm>
            <a:off x="1623260" y="4517988"/>
            <a:ext cx="1137581" cy="430887"/>
          </a:xfrm>
          <a:prstGeom prst="rect">
            <a:avLst/>
          </a:prstGeom>
          <a:noFill/>
        </p:spPr>
        <p:txBody>
          <a:bodyPr wrap="square" rtlCol="0">
            <a:spAutoFit/>
          </a:bodyPr>
          <a:lstStyle/>
          <a:p>
            <a:r>
              <a:rPr lang="en-US" sz="1100" i="1" dirty="0">
                <a:latin typeface="Century Gothic" panose="020B0502020202020204" pitchFamily="34" charset="0"/>
              </a:rPr>
              <a:t>Agree completely</a:t>
            </a:r>
          </a:p>
        </p:txBody>
      </p:sp>
      <p:sp>
        <p:nvSpPr>
          <p:cNvPr id="29" name="TextBox 28">
            <a:extLst>
              <a:ext uri="{FF2B5EF4-FFF2-40B4-BE49-F238E27FC236}">
                <a16:creationId xmlns:a16="http://schemas.microsoft.com/office/drawing/2014/main" id="{680CF6A5-745A-56DE-7D0C-675C2C1E6E0E}"/>
              </a:ext>
            </a:extLst>
          </p:cNvPr>
          <p:cNvSpPr txBox="1"/>
          <p:nvPr/>
        </p:nvSpPr>
        <p:spPr>
          <a:xfrm>
            <a:off x="6971515" y="4517988"/>
            <a:ext cx="1240319" cy="430887"/>
          </a:xfrm>
          <a:prstGeom prst="rect">
            <a:avLst/>
          </a:prstGeom>
          <a:noFill/>
        </p:spPr>
        <p:txBody>
          <a:bodyPr wrap="square" rtlCol="0">
            <a:spAutoFit/>
          </a:bodyPr>
          <a:lstStyle/>
          <a:p>
            <a:r>
              <a:rPr lang="en-US" sz="1100" i="1" dirty="0">
                <a:latin typeface="Century Gothic" panose="020B0502020202020204" pitchFamily="34" charset="0"/>
              </a:rPr>
              <a:t>Disagree completely</a:t>
            </a:r>
          </a:p>
        </p:txBody>
      </p:sp>
      <p:sp>
        <p:nvSpPr>
          <p:cNvPr id="30" name="TextBox 29">
            <a:extLst>
              <a:ext uri="{FF2B5EF4-FFF2-40B4-BE49-F238E27FC236}">
                <a16:creationId xmlns:a16="http://schemas.microsoft.com/office/drawing/2014/main" id="{D2BEA48A-5BBC-AF7C-9506-EA65A53BFBFD}"/>
              </a:ext>
            </a:extLst>
          </p:cNvPr>
          <p:cNvSpPr txBox="1"/>
          <p:nvPr/>
        </p:nvSpPr>
        <p:spPr>
          <a:xfrm>
            <a:off x="6147690" y="4517988"/>
            <a:ext cx="1128153" cy="430887"/>
          </a:xfrm>
          <a:prstGeom prst="rect">
            <a:avLst/>
          </a:prstGeom>
          <a:noFill/>
        </p:spPr>
        <p:txBody>
          <a:bodyPr wrap="square" rtlCol="0">
            <a:spAutoFit/>
          </a:bodyPr>
          <a:lstStyle/>
          <a:p>
            <a:r>
              <a:rPr lang="en-US" sz="1100" i="1" dirty="0">
                <a:latin typeface="Century Gothic" panose="020B0502020202020204" pitchFamily="34" charset="0"/>
              </a:rPr>
              <a:t>Disagree somewhat</a:t>
            </a:r>
          </a:p>
        </p:txBody>
      </p:sp>
      <p:sp>
        <p:nvSpPr>
          <p:cNvPr id="31" name="TextBox 30">
            <a:extLst>
              <a:ext uri="{FF2B5EF4-FFF2-40B4-BE49-F238E27FC236}">
                <a16:creationId xmlns:a16="http://schemas.microsoft.com/office/drawing/2014/main" id="{60018133-8AEB-2686-36AC-3FEDC3DE9BB4}"/>
              </a:ext>
            </a:extLst>
          </p:cNvPr>
          <p:cNvSpPr txBox="1"/>
          <p:nvPr/>
        </p:nvSpPr>
        <p:spPr>
          <a:xfrm>
            <a:off x="4655656" y="4520467"/>
            <a:ext cx="1240319" cy="430887"/>
          </a:xfrm>
          <a:prstGeom prst="rect">
            <a:avLst/>
          </a:prstGeom>
          <a:noFill/>
        </p:spPr>
        <p:txBody>
          <a:bodyPr wrap="square" rtlCol="0">
            <a:spAutoFit/>
          </a:bodyPr>
          <a:lstStyle/>
          <a:p>
            <a:r>
              <a:rPr lang="en-US" sz="1100" i="1" dirty="0">
                <a:latin typeface="Century Gothic" panose="020B0502020202020204" pitchFamily="34" charset="0"/>
              </a:rPr>
              <a:t>Agree somewhat</a:t>
            </a:r>
          </a:p>
        </p:txBody>
      </p:sp>
      <p:sp>
        <p:nvSpPr>
          <p:cNvPr id="34" name="Left Brace 33">
            <a:extLst>
              <a:ext uri="{FF2B5EF4-FFF2-40B4-BE49-F238E27FC236}">
                <a16:creationId xmlns:a16="http://schemas.microsoft.com/office/drawing/2014/main" id="{12A67B79-6F1F-09C0-7811-30B6C44B6589}"/>
              </a:ext>
            </a:extLst>
          </p:cNvPr>
          <p:cNvSpPr/>
          <p:nvPr/>
        </p:nvSpPr>
        <p:spPr>
          <a:xfrm rot="16200000">
            <a:off x="3941273" y="1414704"/>
            <a:ext cx="194853" cy="4830881"/>
          </a:xfrm>
          <a:prstGeom prst="leftBrace">
            <a:avLst>
              <a:gd name="adj1" fmla="val 33001"/>
              <a:gd name="adj2" fmla="val 50000"/>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D960559C-16F2-B38C-E95F-57AF1803E166}"/>
              </a:ext>
            </a:extLst>
          </p:cNvPr>
          <p:cNvSpPr txBox="1"/>
          <p:nvPr/>
        </p:nvSpPr>
        <p:spPr>
          <a:xfrm>
            <a:off x="3107976" y="3889759"/>
            <a:ext cx="1238250" cy="338554"/>
          </a:xfrm>
          <a:prstGeom prst="rect">
            <a:avLst/>
          </a:prstGeom>
          <a:noFill/>
        </p:spPr>
        <p:txBody>
          <a:bodyPr wrap="square" rtlCol="0">
            <a:spAutoFit/>
          </a:bodyPr>
          <a:lstStyle/>
          <a:p>
            <a:r>
              <a:rPr lang="en-US" sz="1600" b="1" dirty="0">
                <a:solidFill>
                  <a:schemeClr val="accent1"/>
                </a:solidFill>
              </a:rPr>
              <a:t>Agree: 88%</a:t>
            </a:r>
          </a:p>
        </p:txBody>
      </p:sp>
      <p:sp>
        <p:nvSpPr>
          <p:cNvPr id="37" name="Left Brace 36">
            <a:extLst>
              <a:ext uri="{FF2B5EF4-FFF2-40B4-BE49-F238E27FC236}">
                <a16:creationId xmlns:a16="http://schemas.microsoft.com/office/drawing/2014/main" id="{6DEAB9EE-9B67-7927-1B41-EE71EDC092ED}"/>
              </a:ext>
            </a:extLst>
          </p:cNvPr>
          <p:cNvSpPr/>
          <p:nvPr/>
        </p:nvSpPr>
        <p:spPr>
          <a:xfrm rot="16200000">
            <a:off x="4017765" y="3036853"/>
            <a:ext cx="194853" cy="5043662"/>
          </a:xfrm>
          <a:prstGeom prst="leftBrace">
            <a:avLst>
              <a:gd name="adj1" fmla="val 33001"/>
              <a:gd name="adj2" fmla="val 50000"/>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75696D7-E761-A338-84EC-756D82978339}"/>
              </a:ext>
            </a:extLst>
          </p:cNvPr>
          <p:cNvSpPr txBox="1"/>
          <p:nvPr/>
        </p:nvSpPr>
        <p:spPr>
          <a:xfrm>
            <a:off x="3704678" y="5612041"/>
            <a:ext cx="1181647" cy="338554"/>
          </a:xfrm>
          <a:prstGeom prst="rect">
            <a:avLst/>
          </a:prstGeom>
          <a:noFill/>
        </p:spPr>
        <p:txBody>
          <a:bodyPr wrap="square" rtlCol="0">
            <a:spAutoFit/>
          </a:bodyPr>
          <a:lstStyle/>
          <a:p>
            <a:r>
              <a:rPr lang="en-US" sz="1600" b="1" dirty="0">
                <a:solidFill>
                  <a:schemeClr val="accent6">
                    <a:lumMod val="75000"/>
                  </a:schemeClr>
                </a:solidFill>
              </a:rPr>
              <a:t>Agree: 91%</a:t>
            </a:r>
          </a:p>
        </p:txBody>
      </p:sp>
      <p:sp>
        <p:nvSpPr>
          <p:cNvPr id="39" name="TextBox 38">
            <a:extLst>
              <a:ext uri="{FF2B5EF4-FFF2-40B4-BE49-F238E27FC236}">
                <a16:creationId xmlns:a16="http://schemas.microsoft.com/office/drawing/2014/main" id="{E6E5ED7E-24CD-A726-CBCB-B9261CF092C6}"/>
              </a:ext>
            </a:extLst>
          </p:cNvPr>
          <p:cNvSpPr txBox="1"/>
          <p:nvPr/>
        </p:nvSpPr>
        <p:spPr>
          <a:xfrm>
            <a:off x="460569" y="3185286"/>
            <a:ext cx="1104924" cy="523220"/>
          </a:xfrm>
          <a:prstGeom prst="rect">
            <a:avLst/>
          </a:prstGeom>
          <a:noFill/>
        </p:spPr>
        <p:txBody>
          <a:bodyPr wrap="square" rtlCol="0">
            <a:spAutoFit/>
          </a:bodyPr>
          <a:lstStyle/>
          <a:p>
            <a:pPr algn="r"/>
            <a:r>
              <a:rPr lang="en-US" sz="1400" b="1" i="1" dirty="0">
                <a:solidFill>
                  <a:schemeClr val="accent5">
                    <a:lumMod val="75000"/>
                  </a:schemeClr>
                </a:solidFill>
              </a:rPr>
              <a:t>Less diversified</a:t>
            </a:r>
          </a:p>
        </p:txBody>
      </p:sp>
      <p:sp>
        <p:nvSpPr>
          <p:cNvPr id="41" name="TextBox 40">
            <a:extLst>
              <a:ext uri="{FF2B5EF4-FFF2-40B4-BE49-F238E27FC236}">
                <a16:creationId xmlns:a16="http://schemas.microsoft.com/office/drawing/2014/main" id="{47AF02BD-BA42-D9B2-806D-575DF6F593B5}"/>
              </a:ext>
            </a:extLst>
          </p:cNvPr>
          <p:cNvSpPr txBox="1"/>
          <p:nvPr/>
        </p:nvSpPr>
        <p:spPr>
          <a:xfrm>
            <a:off x="460568" y="4921632"/>
            <a:ext cx="1104925" cy="523220"/>
          </a:xfrm>
          <a:prstGeom prst="rect">
            <a:avLst/>
          </a:prstGeom>
          <a:noFill/>
        </p:spPr>
        <p:txBody>
          <a:bodyPr wrap="square" rtlCol="0">
            <a:spAutoFit/>
          </a:bodyPr>
          <a:lstStyle/>
          <a:p>
            <a:pPr algn="r"/>
            <a:r>
              <a:rPr lang="en-US" sz="1400" b="1" i="1" dirty="0">
                <a:solidFill>
                  <a:schemeClr val="accent6">
                    <a:lumMod val="75000"/>
                  </a:schemeClr>
                </a:solidFill>
              </a:rPr>
              <a:t>More diversified</a:t>
            </a:r>
          </a:p>
        </p:txBody>
      </p:sp>
    </p:spTree>
    <p:extLst>
      <p:ext uri="{BB962C8B-B14F-4D97-AF65-F5344CB8AC3E}">
        <p14:creationId xmlns:p14="http://schemas.microsoft.com/office/powerpoint/2010/main" val="273798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E7214E7-2621-BD22-2012-3D6B94172433}"/>
              </a:ext>
            </a:extLst>
          </p:cNvPr>
          <p:cNvCxnSpPr>
            <a:cxnSpLocks/>
          </p:cNvCxnSpPr>
          <p:nvPr/>
        </p:nvCxnSpPr>
        <p:spPr>
          <a:xfrm>
            <a:off x="3350124" y="662591"/>
            <a:ext cx="5235878"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CB3DDC6-13F7-F996-7A98-219384004243}"/>
              </a:ext>
            </a:extLst>
          </p:cNvPr>
          <p:cNvSpPr txBox="1"/>
          <p:nvPr/>
        </p:nvSpPr>
        <p:spPr>
          <a:xfrm>
            <a:off x="516208" y="339425"/>
            <a:ext cx="2833916" cy="523220"/>
          </a:xfrm>
          <a:prstGeom prst="rect">
            <a:avLst/>
          </a:prstGeom>
          <a:noFill/>
        </p:spPr>
        <p:txBody>
          <a:bodyPr wrap="square" rtlCol="0">
            <a:spAutoFit/>
          </a:bodyPr>
          <a:lstStyle/>
          <a:p>
            <a:r>
              <a:rPr lang="en-US" sz="2800" dirty="0">
                <a:latin typeface="Century Gothic" panose="020B0502020202020204" pitchFamily="34" charset="0"/>
              </a:rPr>
              <a:t>Demographics</a:t>
            </a:r>
          </a:p>
        </p:txBody>
      </p:sp>
      <p:graphicFrame>
        <p:nvGraphicFramePr>
          <p:cNvPr id="8" name="Chart 7">
            <a:extLst>
              <a:ext uri="{FF2B5EF4-FFF2-40B4-BE49-F238E27FC236}">
                <a16:creationId xmlns:a16="http://schemas.microsoft.com/office/drawing/2014/main" id="{16432316-92D0-4F69-1A94-1254B15D2E3F}"/>
              </a:ext>
            </a:extLst>
          </p:cNvPr>
          <p:cNvGraphicFramePr/>
          <p:nvPr>
            <p:extLst>
              <p:ext uri="{D42A27DB-BD31-4B8C-83A1-F6EECF244321}">
                <p14:modId xmlns:p14="http://schemas.microsoft.com/office/powerpoint/2010/main" val="3960225002"/>
              </p:ext>
            </p:extLst>
          </p:nvPr>
        </p:nvGraphicFramePr>
        <p:xfrm>
          <a:off x="484200" y="1851922"/>
          <a:ext cx="2467234" cy="17637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772D6B41-02E0-7FDA-8737-969903E72E09}"/>
              </a:ext>
            </a:extLst>
          </p:cNvPr>
          <p:cNvGraphicFramePr/>
          <p:nvPr>
            <p:extLst>
              <p:ext uri="{D42A27DB-BD31-4B8C-83A1-F6EECF244321}">
                <p14:modId xmlns:p14="http://schemas.microsoft.com/office/powerpoint/2010/main" val="1265989873"/>
              </p:ext>
            </p:extLst>
          </p:nvPr>
        </p:nvGraphicFramePr>
        <p:xfrm>
          <a:off x="3093115" y="1851922"/>
          <a:ext cx="2467234" cy="17637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57C6AED-2C37-0672-58D4-801973614CB1}"/>
              </a:ext>
            </a:extLst>
          </p:cNvPr>
          <p:cNvGraphicFramePr/>
          <p:nvPr>
            <p:extLst>
              <p:ext uri="{D42A27DB-BD31-4B8C-83A1-F6EECF244321}">
                <p14:modId xmlns:p14="http://schemas.microsoft.com/office/powerpoint/2010/main" val="2741537833"/>
              </p:ext>
            </p:extLst>
          </p:nvPr>
        </p:nvGraphicFramePr>
        <p:xfrm>
          <a:off x="5891165" y="1825603"/>
          <a:ext cx="2757266" cy="17901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5F9B8BB7-8EFC-F848-9C2A-31E80D7FC348}"/>
              </a:ext>
            </a:extLst>
          </p:cNvPr>
          <p:cNvGraphicFramePr/>
          <p:nvPr>
            <p:extLst>
              <p:ext uri="{D42A27DB-BD31-4B8C-83A1-F6EECF244321}">
                <p14:modId xmlns:p14="http://schemas.microsoft.com/office/powerpoint/2010/main" val="3337984490"/>
              </p:ext>
            </p:extLst>
          </p:nvPr>
        </p:nvGraphicFramePr>
        <p:xfrm>
          <a:off x="4051407" y="4135880"/>
          <a:ext cx="4756031" cy="2297260"/>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a:extLst>
              <a:ext uri="{FF2B5EF4-FFF2-40B4-BE49-F238E27FC236}">
                <a16:creationId xmlns:a16="http://schemas.microsoft.com/office/drawing/2014/main" id="{0164A6D0-5584-F019-4E00-65A8AC3A4C09}"/>
              </a:ext>
            </a:extLst>
          </p:cNvPr>
          <p:cNvGrpSpPr/>
          <p:nvPr/>
        </p:nvGrpSpPr>
        <p:grpSpPr>
          <a:xfrm>
            <a:off x="300825" y="4376441"/>
            <a:ext cx="2059388" cy="1832846"/>
            <a:chOff x="391734" y="4451298"/>
            <a:chExt cx="2059388" cy="1832846"/>
          </a:xfrm>
        </p:grpSpPr>
        <p:graphicFrame>
          <p:nvGraphicFramePr>
            <p:cNvPr id="17" name="Chart 16">
              <a:extLst>
                <a:ext uri="{FF2B5EF4-FFF2-40B4-BE49-F238E27FC236}">
                  <a16:creationId xmlns:a16="http://schemas.microsoft.com/office/drawing/2014/main" id="{94D7A13E-D152-25CD-9B55-BCA0F6CFD674}"/>
                </a:ext>
              </a:extLst>
            </p:cNvPr>
            <p:cNvGraphicFramePr/>
            <p:nvPr>
              <p:extLst>
                <p:ext uri="{D42A27DB-BD31-4B8C-83A1-F6EECF244321}">
                  <p14:modId xmlns:p14="http://schemas.microsoft.com/office/powerpoint/2010/main" val="3207897499"/>
                </p:ext>
              </p:extLst>
            </p:nvPr>
          </p:nvGraphicFramePr>
          <p:xfrm>
            <a:off x="391734" y="4451298"/>
            <a:ext cx="2059388" cy="1832846"/>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80158404-85A3-28E8-766B-CE217F15C3B8}"/>
                </a:ext>
              </a:extLst>
            </p:cNvPr>
            <p:cNvSpPr txBox="1"/>
            <p:nvPr/>
          </p:nvSpPr>
          <p:spPr>
            <a:xfrm rot="1560000">
              <a:off x="1127539" y="4946870"/>
              <a:ext cx="767919" cy="664336"/>
            </a:xfrm>
            <a:prstGeom prst="rect">
              <a:avLst/>
            </a:prstGeom>
            <a:noFill/>
          </p:spPr>
          <p:txBody>
            <a:bodyPr wrap="square" rtlCol="0">
              <a:prstTxWarp prst="textArchUp">
                <a:avLst/>
              </a:prstTxWarp>
              <a:spAutoFit/>
            </a:bodyPr>
            <a:lstStyle/>
            <a:p>
              <a:pPr algn="ctr"/>
              <a:r>
                <a:rPr lang="en-US" sz="1050" b="1" dirty="0">
                  <a:solidFill>
                    <a:schemeClr val="bg1"/>
                  </a:solidFill>
                  <a:latin typeface="Century Gothic" panose="020B0502020202020204" pitchFamily="34" charset="0"/>
                </a:rPr>
                <a:t>Home</a:t>
              </a:r>
            </a:p>
          </p:txBody>
        </p:sp>
        <p:sp>
          <p:nvSpPr>
            <p:cNvPr id="19" name="TextBox 18">
              <a:extLst>
                <a:ext uri="{FF2B5EF4-FFF2-40B4-BE49-F238E27FC236}">
                  <a16:creationId xmlns:a16="http://schemas.microsoft.com/office/drawing/2014/main" id="{F6CFB9FB-66A3-0825-72D1-3F4CC6763B24}"/>
                </a:ext>
              </a:extLst>
            </p:cNvPr>
            <p:cNvSpPr txBox="1"/>
            <p:nvPr/>
          </p:nvSpPr>
          <p:spPr>
            <a:xfrm rot="18912652">
              <a:off x="928935" y="4935285"/>
              <a:ext cx="963342" cy="941476"/>
            </a:xfrm>
            <a:prstGeom prst="rect">
              <a:avLst/>
            </a:prstGeom>
            <a:noFill/>
          </p:spPr>
          <p:txBody>
            <a:bodyPr wrap="square" rtlCol="0">
              <a:prstTxWarp prst="textArchUp">
                <a:avLst/>
              </a:prstTxWarp>
              <a:spAutoFit/>
            </a:bodyPr>
            <a:lstStyle/>
            <a:p>
              <a:pPr algn="ctr"/>
              <a:r>
                <a:rPr lang="en-US" sz="1050" b="1" dirty="0">
                  <a:solidFill>
                    <a:schemeClr val="bg1"/>
                  </a:solidFill>
                  <a:latin typeface="Century Gothic" panose="020B0502020202020204" pitchFamily="34" charset="0"/>
                </a:rPr>
                <a:t>Workplace</a:t>
              </a:r>
            </a:p>
          </p:txBody>
        </p:sp>
        <p:sp>
          <p:nvSpPr>
            <p:cNvPr id="20" name="TextBox 19">
              <a:extLst>
                <a:ext uri="{FF2B5EF4-FFF2-40B4-BE49-F238E27FC236}">
                  <a16:creationId xmlns:a16="http://schemas.microsoft.com/office/drawing/2014/main" id="{2C5A36D4-A00E-7A32-74C4-208A83BE80B7}"/>
                </a:ext>
              </a:extLst>
            </p:cNvPr>
            <p:cNvSpPr txBox="1"/>
            <p:nvPr/>
          </p:nvSpPr>
          <p:spPr>
            <a:xfrm rot="1666230">
              <a:off x="969066" y="5190570"/>
              <a:ext cx="853472" cy="755766"/>
            </a:xfrm>
            <a:prstGeom prst="rect">
              <a:avLst/>
            </a:prstGeom>
            <a:noFill/>
          </p:spPr>
          <p:txBody>
            <a:bodyPr spcFirstLastPara="1" wrap="square" numCol="1" rtlCol="0">
              <a:prstTxWarp prst="textArchDown">
                <a:avLst/>
              </a:prstTxWarp>
              <a:spAutoFit/>
            </a:bodyPr>
            <a:lstStyle>
              <a:defPPr>
                <a:defRPr lang="en-US"/>
              </a:defPPr>
              <a:lvl1pPr algn="ctr">
                <a:defRPr sz="1050">
                  <a:latin typeface="Century Gothic" panose="020B0502020202020204" pitchFamily="34" charset="0"/>
                </a:defRPr>
              </a:lvl1pPr>
            </a:lstStyle>
            <a:p>
              <a:r>
                <a:rPr lang="en-US" b="1" dirty="0">
                  <a:solidFill>
                    <a:schemeClr val="bg1"/>
                  </a:solidFill>
                </a:rPr>
                <a:t>Hybrid</a:t>
              </a:r>
            </a:p>
          </p:txBody>
        </p:sp>
      </p:grpSp>
      <p:grpSp>
        <p:nvGrpSpPr>
          <p:cNvPr id="21" name="Group 20">
            <a:extLst>
              <a:ext uri="{FF2B5EF4-FFF2-40B4-BE49-F238E27FC236}">
                <a16:creationId xmlns:a16="http://schemas.microsoft.com/office/drawing/2014/main" id="{70BCA6A2-5BE2-1242-FF22-88BA7732272C}"/>
              </a:ext>
            </a:extLst>
          </p:cNvPr>
          <p:cNvGrpSpPr/>
          <p:nvPr/>
        </p:nvGrpSpPr>
        <p:grpSpPr>
          <a:xfrm>
            <a:off x="1865137" y="4376441"/>
            <a:ext cx="2059388" cy="1832846"/>
            <a:chOff x="1956046" y="4430721"/>
            <a:chExt cx="2059388" cy="1832846"/>
          </a:xfrm>
        </p:grpSpPr>
        <p:graphicFrame>
          <p:nvGraphicFramePr>
            <p:cNvPr id="22" name="Chart 21">
              <a:extLst>
                <a:ext uri="{FF2B5EF4-FFF2-40B4-BE49-F238E27FC236}">
                  <a16:creationId xmlns:a16="http://schemas.microsoft.com/office/drawing/2014/main" id="{5D17B0FE-B9FA-A7F5-DD3B-FB2B33F1131A}"/>
                </a:ext>
              </a:extLst>
            </p:cNvPr>
            <p:cNvGraphicFramePr/>
            <p:nvPr>
              <p:extLst>
                <p:ext uri="{D42A27DB-BD31-4B8C-83A1-F6EECF244321}">
                  <p14:modId xmlns:p14="http://schemas.microsoft.com/office/powerpoint/2010/main" val="3765386992"/>
                </p:ext>
              </p:extLst>
            </p:nvPr>
          </p:nvGraphicFramePr>
          <p:xfrm>
            <a:off x="1956046" y="4430721"/>
            <a:ext cx="2059388" cy="1832846"/>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a:extLst>
                <a:ext uri="{FF2B5EF4-FFF2-40B4-BE49-F238E27FC236}">
                  <a16:creationId xmlns:a16="http://schemas.microsoft.com/office/drawing/2014/main" id="{5FC2762F-D800-E9F0-DF24-B7FA59C0AF42}"/>
                </a:ext>
              </a:extLst>
            </p:cNvPr>
            <p:cNvSpPr txBox="1"/>
            <p:nvPr/>
          </p:nvSpPr>
          <p:spPr>
            <a:xfrm rot="1560000">
              <a:off x="2691851" y="4926293"/>
              <a:ext cx="767919" cy="664336"/>
            </a:xfrm>
            <a:prstGeom prst="rect">
              <a:avLst/>
            </a:prstGeom>
            <a:noFill/>
          </p:spPr>
          <p:txBody>
            <a:bodyPr wrap="square" rtlCol="0">
              <a:prstTxWarp prst="textArchUp">
                <a:avLst/>
              </a:prstTxWarp>
              <a:spAutoFit/>
            </a:bodyPr>
            <a:lstStyle/>
            <a:p>
              <a:pPr algn="ctr"/>
              <a:r>
                <a:rPr lang="en-US" sz="1050" b="1" dirty="0">
                  <a:solidFill>
                    <a:schemeClr val="bg1"/>
                  </a:solidFill>
                  <a:latin typeface="Century Gothic" panose="020B0502020202020204" pitchFamily="34" charset="0"/>
                </a:rPr>
                <a:t>Home</a:t>
              </a:r>
            </a:p>
          </p:txBody>
        </p:sp>
        <p:sp>
          <p:nvSpPr>
            <p:cNvPr id="24" name="TextBox 23">
              <a:extLst>
                <a:ext uri="{FF2B5EF4-FFF2-40B4-BE49-F238E27FC236}">
                  <a16:creationId xmlns:a16="http://schemas.microsoft.com/office/drawing/2014/main" id="{CCC024AE-7F5D-E179-7292-686354DEF339}"/>
                </a:ext>
              </a:extLst>
            </p:cNvPr>
            <p:cNvSpPr txBox="1"/>
            <p:nvPr/>
          </p:nvSpPr>
          <p:spPr>
            <a:xfrm rot="19050094">
              <a:off x="2493247" y="4914708"/>
              <a:ext cx="963342" cy="941476"/>
            </a:xfrm>
            <a:prstGeom prst="rect">
              <a:avLst/>
            </a:prstGeom>
            <a:noFill/>
          </p:spPr>
          <p:txBody>
            <a:bodyPr wrap="square" rtlCol="0">
              <a:prstTxWarp prst="textArchUp">
                <a:avLst/>
              </a:prstTxWarp>
              <a:spAutoFit/>
            </a:bodyPr>
            <a:lstStyle/>
            <a:p>
              <a:pPr algn="ctr"/>
              <a:r>
                <a:rPr lang="en-US" sz="1050" b="1" dirty="0">
                  <a:solidFill>
                    <a:schemeClr val="bg1"/>
                  </a:solidFill>
                  <a:latin typeface="Century Gothic" panose="020B0502020202020204" pitchFamily="34" charset="0"/>
                </a:rPr>
                <a:t>Workplace</a:t>
              </a:r>
            </a:p>
          </p:txBody>
        </p:sp>
        <p:sp>
          <p:nvSpPr>
            <p:cNvPr id="25" name="TextBox 24">
              <a:extLst>
                <a:ext uri="{FF2B5EF4-FFF2-40B4-BE49-F238E27FC236}">
                  <a16:creationId xmlns:a16="http://schemas.microsoft.com/office/drawing/2014/main" id="{977BA886-5ED4-4F1D-9D04-D1B1B62A27AC}"/>
                </a:ext>
              </a:extLst>
            </p:cNvPr>
            <p:cNvSpPr txBox="1"/>
            <p:nvPr/>
          </p:nvSpPr>
          <p:spPr>
            <a:xfrm rot="541019">
              <a:off x="2566070" y="5190134"/>
              <a:ext cx="853472" cy="755766"/>
            </a:xfrm>
            <a:prstGeom prst="rect">
              <a:avLst/>
            </a:prstGeom>
            <a:noFill/>
          </p:spPr>
          <p:txBody>
            <a:bodyPr spcFirstLastPara="1" wrap="square" numCol="1" rtlCol="0">
              <a:prstTxWarp prst="textArchDown">
                <a:avLst/>
              </a:prstTxWarp>
              <a:spAutoFit/>
            </a:bodyPr>
            <a:lstStyle>
              <a:defPPr>
                <a:defRPr lang="en-US"/>
              </a:defPPr>
              <a:lvl1pPr algn="ctr">
                <a:defRPr sz="1050">
                  <a:latin typeface="Century Gothic" panose="020B0502020202020204" pitchFamily="34" charset="0"/>
                </a:defRPr>
              </a:lvl1pPr>
            </a:lstStyle>
            <a:p>
              <a:r>
                <a:rPr lang="en-US" b="1" dirty="0">
                  <a:solidFill>
                    <a:schemeClr val="bg1"/>
                  </a:solidFill>
                </a:rPr>
                <a:t>Hybrid</a:t>
              </a:r>
            </a:p>
          </p:txBody>
        </p:sp>
      </p:grpSp>
      <p:cxnSp>
        <p:nvCxnSpPr>
          <p:cNvPr id="26" name="Straight Arrow Connector 25">
            <a:extLst>
              <a:ext uri="{FF2B5EF4-FFF2-40B4-BE49-F238E27FC236}">
                <a16:creationId xmlns:a16="http://schemas.microsoft.com/office/drawing/2014/main" id="{89D8E070-1732-B8C5-658F-7EB1E5A60F95}"/>
              </a:ext>
            </a:extLst>
          </p:cNvPr>
          <p:cNvCxnSpPr>
            <a:cxnSpLocks/>
          </p:cNvCxnSpPr>
          <p:nvPr/>
        </p:nvCxnSpPr>
        <p:spPr>
          <a:xfrm>
            <a:off x="628721" y="4067049"/>
            <a:ext cx="3178891" cy="0"/>
          </a:xfrm>
          <a:prstGeom prst="straightConnector1">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C0B3D525-6878-B70D-B45A-EC0B25F0369C}"/>
              </a:ext>
            </a:extLst>
          </p:cNvPr>
          <p:cNvSpPr txBox="1"/>
          <p:nvPr/>
        </p:nvSpPr>
        <p:spPr>
          <a:xfrm>
            <a:off x="612552" y="1552116"/>
            <a:ext cx="1346958" cy="307777"/>
          </a:xfrm>
          <a:prstGeom prst="rect">
            <a:avLst/>
          </a:prstGeom>
          <a:noFill/>
        </p:spPr>
        <p:txBody>
          <a:bodyPr wrap="square" rtlCol="0">
            <a:spAutoFit/>
          </a:bodyPr>
          <a:lstStyle/>
          <a:p>
            <a:r>
              <a:rPr lang="en-US" sz="1400" dirty="0">
                <a:latin typeface="Century Gothic" panose="020B0502020202020204" pitchFamily="34" charset="0"/>
              </a:rPr>
              <a:t>Gender</a:t>
            </a:r>
          </a:p>
        </p:txBody>
      </p:sp>
      <p:sp>
        <p:nvSpPr>
          <p:cNvPr id="28" name="TextBox 27">
            <a:extLst>
              <a:ext uri="{FF2B5EF4-FFF2-40B4-BE49-F238E27FC236}">
                <a16:creationId xmlns:a16="http://schemas.microsoft.com/office/drawing/2014/main" id="{F02860BA-F31D-2811-A514-535A2FB1E035}"/>
              </a:ext>
            </a:extLst>
          </p:cNvPr>
          <p:cNvSpPr txBox="1"/>
          <p:nvPr/>
        </p:nvSpPr>
        <p:spPr>
          <a:xfrm>
            <a:off x="3382111" y="1544544"/>
            <a:ext cx="1346958" cy="307777"/>
          </a:xfrm>
          <a:prstGeom prst="rect">
            <a:avLst/>
          </a:prstGeom>
          <a:noFill/>
        </p:spPr>
        <p:txBody>
          <a:bodyPr wrap="square" rtlCol="0">
            <a:spAutoFit/>
          </a:bodyPr>
          <a:lstStyle/>
          <a:p>
            <a:r>
              <a:rPr lang="en-US" sz="1400" dirty="0">
                <a:latin typeface="Century Gothic" panose="020B0502020202020204" pitchFamily="34" charset="0"/>
              </a:rPr>
              <a:t>Age</a:t>
            </a:r>
          </a:p>
        </p:txBody>
      </p:sp>
      <p:sp>
        <p:nvSpPr>
          <p:cNvPr id="29" name="TextBox 28">
            <a:extLst>
              <a:ext uri="{FF2B5EF4-FFF2-40B4-BE49-F238E27FC236}">
                <a16:creationId xmlns:a16="http://schemas.microsoft.com/office/drawing/2014/main" id="{30CFAA9D-3478-B8AE-4ED3-3AE7DEA510D8}"/>
              </a:ext>
            </a:extLst>
          </p:cNvPr>
          <p:cNvSpPr txBox="1"/>
          <p:nvPr/>
        </p:nvSpPr>
        <p:spPr>
          <a:xfrm>
            <a:off x="6107878" y="1552115"/>
            <a:ext cx="1346958" cy="307777"/>
          </a:xfrm>
          <a:prstGeom prst="rect">
            <a:avLst/>
          </a:prstGeom>
          <a:noFill/>
        </p:spPr>
        <p:txBody>
          <a:bodyPr wrap="square" rtlCol="0">
            <a:spAutoFit/>
          </a:bodyPr>
          <a:lstStyle/>
          <a:p>
            <a:r>
              <a:rPr lang="en-US" sz="1400" dirty="0">
                <a:latin typeface="Century Gothic" panose="020B0502020202020204" pitchFamily="34" charset="0"/>
              </a:rPr>
              <a:t>Role in HR</a:t>
            </a:r>
          </a:p>
        </p:txBody>
      </p:sp>
      <p:sp>
        <p:nvSpPr>
          <p:cNvPr id="30" name="TextBox 29">
            <a:extLst>
              <a:ext uri="{FF2B5EF4-FFF2-40B4-BE49-F238E27FC236}">
                <a16:creationId xmlns:a16="http://schemas.microsoft.com/office/drawing/2014/main" id="{91BDC49F-C4BD-1EBB-8212-FDC30F740D2D}"/>
              </a:ext>
            </a:extLst>
          </p:cNvPr>
          <p:cNvSpPr txBox="1"/>
          <p:nvPr/>
        </p:nvSpPr>
        <p:spPr>
          <a:xfrm>
            <a:off x="550087" y="3790995"/>
            <a:ext cx="2151824"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Work Location</a:t>
            </a:r>
          </a:p>
        </p:txBody>
      </p:sp>
      <p:sp>
        <p:nvSpPr>
          <p:cNvPr id="31" name="TextBox 30">
            <a:extLst>
              <a:ext uri="{FF2B5EF4-FFF2-40B4-BE49-F238E27FC236}">
                <a16:creationId xmlns:a16="http://schemas.microsoft.com/office/drawing/2014/main" id="{094D2A84-BC17-E15C-ECB8-71B4BB0F0B87}"/>
              </a:ext>
            </a:extLst>
          </p:cNvPr>
          <p:cNvSpPr txBox="1"/>
          <p:nvPr/>
        </p:nvSpPr>
        <p:spPr>
          <a:xfrm>
            <a:off x="4187835" y="3790995"/>
            <a:ext cx="2151824" cy="307777"/>
          </a:xfrm>
          <a:prstGeom prst="rect">
            <a:avLst/>
          </a:prstGeom>
          <a:noFill/>
        </p:spPr>
        <p:txBody>
          <a:bodyPr wrap="square" rtlCol="0">
            <a:spAutoFit/>
          </a:bodyPr>
          <a:lstStyle/>
          <a:p>
            <a:r>
              <a:rPr lang="en-US" sz="1400" dirty="0">
                <a:latin typeface="Century Gothic" panose="020B0502020202020204" pitchFamily="34" charset="0"/>
              </a:rPr>
              <a:t>Characteristics</a:t>
            </a:r>
          </a:p>
        </p:txBody>
      </p:sp>
      <p:sp>
        <p:nvSpPr>
          <p:cNvPr id="32" name="TextBox 31">
            <a:extLst>
              <a:ext uri="{FF2B5EF4-FFF2-40B4-BE49-F238E27FC236}">
                <a16:creationId xmlns:a16="http://schemas.microsoft.com/office/drawing/2014/main" id="{826EB7DE-775D-AEA9-3135-95B04E7636C5}"/>
              </a:ext>
            </a:extLst>
          </p:cNvPr>
          <p:cNvSpPr txBox="1"/>
          <p:nvPr/>
        </p:nvSpPr>
        <p:spPr>
          <a:xfrm>
            <a:off x="843272" y="4159348"/>
            <a:ext cx="948093" cy="400110"/>
          </a:xfrm>
          <a:prstGeom prst="rect">
            <a:avLst/>
          </a:prstGeom>
          <a:noFill/>
        </p:spPr>
        <p:txBody>
          <a:bodyPr wrap="square" rtlCol="0">
            <a:spAutoFit/>
          </a:bodyPr>
          <a:lstStyle/>
          <a:p>
            <a:pPr algn="ctr"/>
            <a:r>
              <a:rPr lang="en-US" sz="1000" b="1" i="1" u="sng" dirty="0">
                <a:solidFill>
                  <a:schemeClr val="accent3">
                    <a:lumMod val="50000"/>
                  </a:schemeClr>
                </a:solidFill>
                <a:latin typeface="Century Gothic" panose="020B0502020202020204" pitchFamily="34" charset="0"/>
              </a:rPr>
              <a:t>Total Canada</a:t>
            </a:r>
          </a:p>
        </p:txBody>
      </p:sp>
      <p:sp>
        <p:nvSpPr>
          <p:cNvPr id="33" name="TextBox 32">
            <a:extLst>
              <a:ext uri="{FF2B5EF4-FFF2-40B4-BE49-F238E27FC236}">
                <a16:creationId xmlns:a16="http://schemas.microsoft.com/office/drawing/2014/main" id="{93FCA6BA-AB02-9646-FE39-DD9F69538828}"/>
              </a:ext>
            </a:extLst>
          </p:cNvPr>
          <p:cNvSpPr txBox="1"/>
          <p:nvPr/>
        </p:nvSpPr>
        <p:spPr>
          <a:xfrm>
            <a:off x="2487095" y="4159348"/>
            <a:ext cx="803678" cy="400110"/>
          </a:xfrm>
          <a:prstGeom prst="rect">
            <a:avLst/>
          </a:prstGeom>
          <a:noFill/>
        </p:spPr>
        <p:txBody>
          <a:bodyPr wrap="square" rtlCol="0">
            <a:spAutoFit/>
          </a:bodyPr>
          <a:lstStyle/>
          <a:p>
            <a:pPr algn="ctr"/>
            <a:r>
              <a:rPr lang="en-US" sz="1000" b="1" i="1" u="sng" dirty="0">
                <a:solidFill>
                  <a:schemeClr val="accent5">
                    <a:lumMod val="50000"/>
                  </a:schemeClr>
                </a:solidFill>
                <a:latin typeface="Century Gothic" panose="020B0502020202020204" pitchFamily="34" charset="0"/>
              </a:rPr>
              <a:t>Eastern Canada</a:t>
            </a:r>
          </a:p>
        </p:txBody>
      </p:sp>
      <p:cxnSp>
        <p:nvCxnSpPr>
          <p:cNvPr id="34" name="Straight Arrow Connector 33">
            <a:extLst>
              <a:ext uri="{FF2B5EF4-FFF2-40B4-BE49-F238E27FC236}">
                <a16:creationId xmlns:a16="http://schemas.microsoft.com/office/drawing/2014/main" id="{59F308C2-9206-92D9-B8B4-B7577B1A8F6F}"/>
              </a:ext>
            </a:extLst>
          </p:cNvPr>
          <p:cNvCxnSpPr>
            <a:cxnSpLocks/>
          </p:cNvCxnSpPr>
          <p:nvPr/>
        </p:nvCxnSpPr>
        <p:spPr>
          <a:xfrm>
            <a:off x="700732" y="1825603"/>
            <a:ext cx="2181267" cy="0"/>
          </a:xfrm>
          <a:prstGeom prst="straightConnector1">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8AC7CA1E-7ECB-227D-6B8E-7A51540F857B}"/>
              </a:ext>
            </a:extLst>
          </p:cNvPr>
          <p:cNvCxnSpPr>
            <a:cxnSpLocks/>
          </p:cNvCxnSpPr>
          <p:nvPr/>
        </p:nvCxnSpPr>
        <p:spPr>
          <a:xfrm>
            <a:off x="3439948" y="1825603"/>
            <a:ext cx="2181267" cy="0"/>
          </a:xfrm>
          <a:prstGeom prst="straightConnector1">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3AC2EA65-C5DC-168E-3471-F5C1518C7574}"/>
              </a:ext>
            </a:extLst>
          </p:cNvPr>
          <p:cNvCxnSpPr>
            <a:cxnSpLocks/>
          </p:cNvCxnSpPr>
          <p:nvPr/>
        </p:nvCxnSpPr>
        <p:spPr>
          <a:xfrm>
            <a:off x="6179165" y="1825603"/>
            <a:ext cx="2181267" cy="0"/>
          </a:xfrm>
          <a:prstGeom prst="straightConnector1">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4DC06184-E951-5CF2-F488-FA084101F077}"/>
              </a:ext>
            </a:extLst>
          </p:cNvPr>
          <p:cNvCxnSpPr>
            <a:cxnSpLocks/>
          </p:cNvCxnSpPr>
          <p:nvPr/>
        </p:nvCxnSpPr>
        <p:spPr>
          <a:xfrm>
            <a:off x="4277314" y="4067049"/>
            <a:ext cx="4242143" cy="0"/>
          </a:xfrm>
          <a:prstGeom prst="straightConnector1">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23CD1873-AB7E-C7FC-ECF7-1F26F2270E04}"/>
              </a:ext>
            </a:extLst>
          </p:cNvPr>
          <p:cNvSpPr txBox="1"/>
          <p:nvPr/>
        </p:nvSpPr>
        <p:spPr>
          <a:xfrm>
            <a:off x="550087" y="830841"/>
            <a:ext cx="8257351" cy="738664"/>
          </a:xfrm>
          <a:prstGeom prst="rect">
            <a:avLst/>
          </a:prstGeom>
          <a:noFill/>
        </p:spPr>
        <p:txBody>
          <a:bodyPr wrap="square" rtlCol="0">
            <a:spAutoFit/>
          </a:bodyPr>
          <a:lstStyle/>
          <a:p>
            <a:r>
              <a:rPr lang="en-US" sz="1400" i="1" dirty="0">
                <a:latin typeface="Cambria" panose="02040503050406030204" pitchFamily="18" charset="0"/>
                <a:ea typeface="Cambria" panose="02040503050406030204" pitchFamily="18" charset="0"/>
              </a:rPr>
              <a:t>Eastern Canada’s age and gender distributions are in line with other regions of Canada, as is also the case for role in HR and work location; those in Eastern Canada are less likely than several other regions to have been raised or educated outside of Canada or the U.S.</a:t>
            </a:r>
          </a:p>
        </p:txBody>
      </p:sp>
      <p:sp>
        <p:nvSpPr>
          <p:cNvPr id="39" name="Rectangle 38">
            <a:extLst>
              <a:ext uri="{FF2B5EF4-FFF2-40B4-BE49-F238E27FC236}">
                <a16:creationId xmlns:a16="http://schemas.microsoft.com/office/drawing/2014/main" id="{6F191BA1-DDB4-63AD-72F8-2E878536D153}"/>
              </a:ext>
            </a:extLst>
          </p:cNvPr>
          <p:cNvSpPr/>
          <p:nvPr/>
        </p:nvSpPr>
        <p:spPr>
          <a:xfrm>
            <a:off x="3761516" y="6328737"/>
            <a:ext cx="153374" cy="153374"/>
          </a:xfrm>
          <a:prstGeom prst="rect">
            <a:avLst/>
          </a:prstGeom>
          <a:solidFill>
            <a:srgbClr val="D7E4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4B010C8-CF26-86E5-76D7-4CC1F1DD152A}"/>
              </a:ext>
            </a:extLst>
          </p:cNvPr>
          <p:cNvSpPr/>
          <p:nvPr/>
        </p:nvSpPr>
        <p:spPr>
          <a:xfrm>
            <a:off x="3761516" y="6567313"/>
            <a:ext cx="153374" cy="153374"/>
          </a:xfrm>
          <a:prstGeom prst="rect">
            <a:avLst/>
          </a:prstGeom>
          <a:solidFill>
            <a:srgbClr val="4BA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AA3417-89BA-C647-EEDC-7BCB9BDC8E9E}"/>
              </a:ext>
            </a:extLst>
          </p:cNvPr>
          <p:cNvSpPr txBox="1"/>
          <p:nvPr/>
        </p:nvSpPr>
        <p:spPr>
          <a:xfrm>
            <a:off x="3914890" y="6520889"/>
            <a:ext cx="1706325" cy="246221"/>
          </a:xfrm>
          <a:prstGeom prst="rect">
            <a:avLst/>
          </a:prstGeom>
          <a:noFill/>
        </p:spPr>
        <p:txBody>
          <a:bodyPr wrap="square" rtlCol="0">
            <a:spAutoFit/>
          </a:bodyPr>
          <a:lstStyle/>
          <a:p>
            <a:r>
              <a:rPr lang="en-US" sz="1000" dirty="0">
                <a:solidFill>
                  <a:schemeClr val="bg1">
                    <a:lumMod val="50000"/>
                  </a:schemeClr>
                </a:solidFill>
                <a:latin typeface="Century Gothic" panose="020B0502020202020204" pitchFamily="34" charset="0"/>
              </a:rPr>
              <a:t>Eastern Canada (n=128)</a:t>
            </a:r>
          </a:p>
        </p:txBody>
      </p:sp>
      <p:sp>
        <p:nvSpPr>
          <p:cNvPr id="42" name="TextBox 41">
            <a:extLst>
              <a:ext uri="{FF2B5EF4-FFF2-40B4-BE49-F238E27FC236}">
                <a16:creationId xmlns:a16="http://schemas.microsoft.com/office/drawing/2014/main" id="{0B88FF95-9351-1382-1693-BFFB57464CAB}"/>
              </a:ext>
            </a:extLst>
          </p:cNvPr>
          <p:cNvSpPr txBox="1"/>
          <p:nvPr/>
        </p:nvSpPr>
        <p:spPr>
          <a:xfrm>
            <a:off x="3906314" y="6283665"/>
            <a:ext cx="1706325" cy="246221"/>
          </a:xfrm>
          <a:prstGeom prst="rect">
            <a:avLst/>
          </a:prstGeom>
          <a:noFill/>
        </p:spPr>
        <p:txBody>
          <a:bodyPr wrap="square" rtlCol="0">
            <a:spAutoFit/>
          </a:bodyPr>
          <a:lstStyle/>
          <a:p>
            <a:r>
              <a:rPr lang="en-US" sz="1000" dirty="0">
                <a:solidFill>
                  <a:schemeClr val="bg1">
                    <a:lumMod val="50000"/>
                  </a:schemeClr>
                </a:solidFill>
                <a:latin typeface="Century Gothic" panose="020B0502020202020204" pitchFamily="34" charset="0"/>
              </a:rPr>
              <a:t>Total Canada (n=1328)</a:t>
            </a:r>
          </a:p>
        </p:txBody>
      </p:sp>
      <p:sp>
        <p:nvSpPr>
          <p:cNvPr id="43" name="TextBox 42">
            <a:extLst>
              <a:ext uri="{FF2B5EF4-FFF2-40B4-BE49-F238E27FC236}">
                <a16:creationId xmlns:a16="http://schemas.microsoft.com/office/drawing/2014/main" id="{C6673DF4-43E9-1E24-4B2D-57403802D694}"/>
              </a:ext>
            </a:extLst>
          </p:cNvPr>
          <p:cNvSpPr txBox="1"/>
          <p:nvPr/>
        </p:nvSpPr>
        <p:spPr>
          <a:xfrm>
            <a:off x="621291" y="6338732"/>
            <a:ext cx="3208336" cy="230832"/>
          </a:xfrm>
          <a:prstGeom prst="rect">
            <a:avLst/>
          </a:prstGeom>
          <a:noFill/>
        </p:spPr>
        <p:txBody>
          <a:bodyPr wrap="square">
            <a:spAutoFit/>
          </a:bodyPr>
          <a:lstStyle/>
          <a:p>
            <a:r>
              <a:rPr lang="en-US" sz="900" dirty="0">
                <a:solidFill>
                  <a:schemeClr val="bg1">
                    <a:lumMod val="50000"/>
                  </a:schemeClr>
                </a:solidFill>
                <a:latin typeface="Century Gothic" panose="020B0502020202020204" pitchFamily="34" charset="0"/>
              </a:rPr>
              <a:t>Significantly higher than more than 2 other regions</a:t>
            </a:r>
          </a:p>
        </p:txBody>
      </p:sp>
      <p:sp>
        <p:nvSpPr>
          <p:cNvPr id="44" name="TextBox 43">
            <a:extLst>
              <a:ext uri="{FF2B5EF4-FFF2-40B4-BE49-F238E27FC236}">
                <a16:creationId xmlns:a16="http://schemas.microsoft.com/office/drawing/2014/main" id="{C49B2B59-EA1C-B5C5-C45C-CDA7DF3837C7}"/>
              </a:ext>
            </a:extLst>
          </p:cNvPr>
          <p:cNvSpPr txBox="1"/>
          <p:nvPr/>
        </p:nvSpPr>
        <p:spPr>
          <a:xfrm>
            <a:off x="621291" y="6512757"/>
            <a:ext cx="3067826" cy="230832"/>
          </a:xfrm>
          <a:prstGeom prst="rect">
            <a:avLst/>
          </a:prstGeom>
          <a:noFill/>
        </p:spPr>
        <p:txBody>
          <a:bodyPr wrap="square">
            <a:spAutoFit/>
          </a:bodyPr>
          <a:lstStyle/>
          <a:p>
            <a:r>
              <a:rPr lang="en-US" sz="900" dirty="0">
                <a:solidFill>
                  <a:schemeClr val="bg1">
                    <a:lumMod val="50000"/>
                  </a:schemeClr>
                </a:solidFill>
                <a:latin typeface="Century Gothic" panose="020B0502020202020204" pitchFamily="34" charset="0"/>
              </a:rPr>
              <a:t>Significantly lower than more than 2 other regions</a:t>
            </a:r>
          </a:p>
        </p:txBody>
      </p:sp>
      <p:cxnSp>
        <p:nvCxnSpPr>
          <p:cNvPr id="45" name="Straight Arrow Connector 44">
            <a:extLst>
              <a:ext uri="{FF2B5EF4-FFF2-40B4-BE49-F238E27FC236}">
                <a16:creationId xmlns:a16="http://schemas.microsoft.com/office/drawing/2014/main" id="{FB81E6A8-D129-6F39-646D-957535B2C851}"/>
              </a:ext>
            </a:extLst>
          </p:cNvPr>
          <p:cNvCxnSpPr>
            <a:cxnSpLocks/>
          </p:cNvCxnSpPr>
          <p:nvPr/>
        </p:nvCxnSpPr>
        <p:spPr>
          <a:xfrm flipV="1">
            <a:off x="641932" y="6398474"/>
            <a:ext cx="0" cy="140477"/>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2CF70C87-FD1D-0D60-8C1B-15847E2A397C}"/>
              </a:ext>
            </a:extLst>
          </p:cNvPr>
          <p:cNvCxnSpPr>
            <a:cxnSpLocks/>
          </p:cNvCxnSpPr>
          <p:nvPr/>
        </p:nvCxnSpPr>
        <p:spPr>
          <a:xfrm>
            <a:off x="641932" y="6569564"/>
            <a:ext cx="0" cy="140477"/>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51CE7D9C-E34B-0B18-B2E1-886A0506E9DB}"/>
              </a:ext>
            </a:extLst>
          </p:cNvPr>
          <p:cNvCxnSpPr>
            <a:cxnSpLocks/>
          </p:cNvCxnSpPr>
          <p:nvPr/>
        </p:nvCxnSpPr>
        <p:spPr>
          <a:xfrm>
            <a:off x="7025272" y="4675223"/>
            <a:ext cx="0" cy="140477"/>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82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133" y="6435075"/>
            <a:ext cx="4816691" cy="230832"/>
          </a:xfrm>
          <a:prstGeom prst="rect">
            <a:avLst/>
          </a:prstGeom>
          <a:noFill/>
        </p:spPr>
        <p:txBody>
          <a:bodyPr wrap="square" rtlCol="0">
            <a:spAutoFit/>
          </a:bodyPr>
          <a:lstStyle/>
          <a:p>
            <a:r>
              <a:rPr lang="en-US" sz="900" dirty="0">
                <a:solidFill>
                  <a:schemeClr val="tx1">
                    <a:lumMod val="50000"/>
                    <a:lumOff val="50000"/>
                  </a:schemeClr>
                </a:solidFill>
              </a:rPr>
              <a:t>5. How would you describe the senior leadership of your organization when it comes to diversity?</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SENIOR LEADERSHIP STRUCTURE:</a:t>
            </a:r>
            <a:br>
              <a:rPr lang="en-US" dirty="0">
                <a:solidFill>
                  <a:schemeClr val="tx1"/>
                </a:solidFill>
                <a:latin typeface="Century Gothic" panose="020B0502020202020204" pitchFamily="34" charset="0"/>
              </a:rPr>
            </a:br>
            <a:r>
              <a:rPr lang="en-US" sz="2400" dirty="0">
                <a:solidFill>
                  <a:schemeClr val="accent5">
                    <a:lumMod val="75000"/>
                  </a:schemeClr>
                </a:solidFill>
                <a:latin typeface="Century Gothic" panose="020B0502020202020204" pitchFamily="34" charset="0"/>
              </a:rPr>
              <a:t>Diversity in senior leadership</a:t>
            </a:r>
            <a:endParaRPr lang="en-CA"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381738"/>
            <a:ext cx="8216414" cy="738664"/>
          </a:xfrm>
          <a:prstGeom prst="rect">
            <a:avLst/>
          </a:prstGeom>
          <a:noFill/>
        </p:spPr>
        <p:txBody>
          <a:bodyPr wrap="square" rtlCol="0">
            <a:spAutoFit/>
          </a:bodyPr>
          <a:lstStyle/>
          <a:p>
            <a:pPr marL="285750" indent="-285750">
              <a:buFont typeface="Arial" panose="020B0604020202020204" pitchFamily="34" charset="0"/>
              <a:buChar char="•"/>
            </a:pPr>
            <a:r>
              <a:rPr lang="en-US" sz="1400" i="1" dirty="0"/>
              <a:t>Among the HR professionals surveyed in Eastern Canada, only 15% describe the senior leadership of their organization as Well-diversified; the majority describe their senior leadership as Acting towards (30%) or Aspiring (43%); this is in line with other Canadian regions</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graphicFrame>
        <p:nvGraphicFramePr>
          <p:cNvPr id="41" name="Chart1">
            <a:extLst>
              <a:ext uri="{FF2B5EF4-FFF2-40B4-BE49-F238E27FC236}">
                <a16:creationId xmlns:a16="http://schemas.microsoft.com/office/drawing/2014/main" id="{27365699-CA31-D7A3-1F4D-C31F09EEDD96}"/>
              </a:ext>
            </a:extLst>
          </p:cNvPr>
          <p:cNvGraphicFramePr>
            <a:graphicFrameLocks/>
          </p:cNvGraphicFramePr>
          <p:nvPr>
            <p:extLst>
              <p:ext uri="{D42A27DB-BD31-4B8C-83A1-F6EECF244321}">
                <p14:modId xmlns:p14="http://schemas.microsoft.com/office/powerpoint/2010/main" val="1674291976"/>
              </p:ext>
            </p:extLst>
          </p:nvPr>
        </p:nvGraphicFramePr>
        <p:xfrm>
          <a:off x="-41030" y="2534919"/>
          <a:ext cx="8216414" cy="3568893"/>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27153FF4-D081-9104-611C-4119B499BDFA}"/>
              </a:ext>
            </a:extLst>
          </p:cNvPr>
          <p:cNvSpPr txBox="1"/>
          <p:nvPr/>
        </p:nvSpPr>
        <p:spPr>
          <a:xfrm>
            <a:off x="3819978" y="2200011"/>
            <a:ext cx="2506635" cy="338554"/>
          </a:xfrm>
          <a:prstGeom prst="rect">
            <a:avLst/>
          </a:prstGeom>
          <a:noFill/>
        </p:spPr>
        <p:txBody>
          <a:bodyPr wrap="square" rtlCol="0">
            <a:spAutoFit/>
          </a:bodyPr>
          <a:lstStyle/>
          <a:p>
            <a:r>
              <a:rPr lang="en-US" sz="1600" b="1" i="1" dirty="0">
                <a:solidFill>
                  <a:schemeClr val="tx1">
                    <a:lumMod val="50000"/>
                    <a:lumOff val="50000"/>
                  </a:schemeClr>
                </a:solidFill>
              </a:rPr>
              <a:t>Senior Leadership</a:t>
            </a:r>
          </a:p>
        </p:txBody>
      </p:sp>
      <p:graphicFrame>
        <p:nvGraphicFramePr>
          <p:cNvPr id="6" name="Table 5">
            <a:extLst>
              <a:ext uri="{FF2B5EF4-FFF2-40B4-BE49-F238E27FC236}">
                <a16:creationId xmlns:a16="http://schemas.microsoft.com/office/drawing/2014/main" id="{F2B9864C-3350-47E8-5A01-C5036A05F265}"/>
              </a:ext>
            </a:extLst>
          </p:cNvPr>
          <p:cNvGraphicFramePr>
            <a:graphicFrameLocks noGrp="1"/>
          </p:cNvGraphicFramePr>
          <p:nvPr>
            <p:extLst>
              <p:ext uri="{D42A27DB-BD31-4B8C-83A1-F6EECF244321}">
                <p14:modId xmlns:p14="http://schemas.microsoft.com/office/powerpoint/2010/main" val="1330842092"/>
              </p:ext>
            </p:extLst>
          </p:nvPr>
        </p:nvGraphicFramePr>
        <p:xfrm>
          <a:off x="566057" y="2502600"/>
          <a:ext cx="3253921" cy="3557668"/>
        </p:xfrm>
        <a:graphic>
          <a:graphicData uri="http://schemas.openxmlformats.org/drawingml/2006/table">
            <a:tbl>
              <a:tblPr/>
              <a:tblGrid>
                <a:gridCol w="3253921">
                  <a:extLst>
                    <a:ext uri="{9D8B030D-6E8A-4147-A177-3AD203B41FA5}">
                      <a16:colId xmlns:a16="http://schemas.microsoft.com/office/drawing/2014/main" val="1109556490"/>
                    </a:ext>
                  </a:extLst>
                </a:gridCol>
              </a:tblGrid>
              <a:tr h="889417">
                <a:tc>
                  <a:txBody>
                    <a:bodyPr/>
                    <a:lstStyle/>
                    <a:p>
                      <a:pPr algn="r" fontAlgn="ctr"/>
                      <a:r>
                        <a:rPr lang="en-US" sz="1400" b="1" i="0" u="none" strike="noStrike" dirty="0">
                          <a:solidFill>
                            <a:srgbClr val="000000"/>
                          </a:solidFill>
                          <a:effectLst/>
                          <a:latin typeface="Calibri" panose="020F0502020204030204" pitchFamily="34" charset="0"/>
                        </a:rPr>
                        <a:t>Well-diversified </a:t>
                      </a:r>
                      <a:r>
                        <a:rPr lang="en-US" sz="1400" b="0" i="0" u="none" strike="noStrike" dirty="0">
                          <a:solidFill>
                            <a:srgbClr val="000000"/>
                          </a:solidFill>
                          <a:effectLst/>
                          <a:latin typeface="Calibri" panose="020F0502020204030204" pitchFamily="34" charset="0"/>
                        </a:rPr>
                        <a:t>– There is representation from several of the groups above</a:t>
                      </a:r>
                    </a:p>
                  </a:txBody>
                  <a:tcPr marL="9525" marR="9525" marT="9525" marB="0" anchor="ctr">
                    <a:lnL>
                      <a:noFill/>
                    </a:lnL>
                    <a:lnR>
                      <a:noFill/>
                    </a:lnR>
                    <a:lnT>
                      <a:noFill/>
                    </a:lnT>
                    <a:lnB>
                      <a:noFill/>
                    </a:lnB>
                  </a:tcPr>
                </a:tc>
                <a:extLst>
                  <a:ext uri="{0D108BD9-81ED-4DB2-BD59-A6C34878D82A}">
                    <a16:rowId xmlns:a16="http://schemas.microsoft.com/office/drawing/2014/main" val="4079306414"/>
                  </a:ext>
                </a:extLst>
              </a:tr>
              <a:tr h="889417">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Calibri" panose="020F0502020204030204" pitchFamily="34" charset="0"/>
                        </a:rPr>
                        <a:t>Acting towards</a:t>
                      </a:r>
                      <a:r>
                        <a:rPr lang="en-US" sz="1400" b="0" i="0" u="none" strike="noStrike" dirty="0">
                          <a:solidFill>
                            <a:srgbClr val="000000"/>
                          </a:solidFill>
                          <a:effectLst/>
                          <a:latin typeface="Calibri" panose="020F0502020204030204" pitchFamily="34" charset="0"/>
                        </a:rPr>
                        <a:t> – Definite formal plans to address diversity with some diverse representation</a:t>
                      </a:r>
                    </a:p>
                  </a:txBody>
                  <a:tcPr marL="9525" marR="9525" marT="9525" marB="0" anchor="ctr">
                    <a:lnL>
                      <a:noFill/>
                    </a:lnL>
                    <a:lnR>
                      <a:noFill/>
                    </a:lnR>
                    <a:lnT>
                      <a:noFill/>
                    </a:lnT>
                    <a:lnB>
                      <a:noFill/>
                    </a:lnB>
                  </a:tcPr>
                </a:tc>
                <a:extLst>
                  <a:ext uri="{0D108BD9-81ED-4DB2-BD59-A6C34878D82A}">
                    <a16:rowId xmlns:a16="http://schemas.microsoft.com/office/drawing/2014/main" val="1432012834"/>
                  </a:ext>
                </a:extLst>
              </a:tr>
              <a:tr h="889417">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Calibri" panose="020F0502020204030204" pitchFamily="34" charset="0"/>
                        </a:rPr>
                        <a:t>Aspiring </a:t>
                      </a:r>
                      <a:r>
                        <a:rPr lang="en-US" sz="1400" b="0" i="0" u="none" strike="noStrike" dirty="0">
                          <a:solidFill>
                            <a:srgbClr val="000000"/>
                          </a:solidFill>
                          <a:effectLst/>
                          <a:latin typeface="Calibri" panose="020F0502020204030204" pitchFamily="34" charset="0"/>
                        </a:rPr>
                        <a:t>– Mostly not diverse, making attempts to diversify</a:t>
                      </a:r>
                    </a:p>
                  </a:txBody>
                  <a:tcPr marL="9525" marR="9525" marT="9525" marB="0" anchor="ctr">
                    <a:lnL>
                      <a:noFill/>
                    </a:lnL>
                    <a:lnR>
                      <a:noFill/>
                    </a:lnR>
                    <a:lnT>
                      <a:noFill/>
                    </a:lnT>
                    <a:lnB>
                      <a:noFill/>
                    </a:lnB>
                  </a:tcPr>
                </a:tc>
                <a:extLst>
                  <a:ext uri="{0D108BD9-81ED-4DB2-BD59-A6C34878D82A}">
                    <a16:rowId xmlns:a16="http://schemas.microsoft.com/office/drawing/2014/main" val="1142469875"/>
                  </a:ext>
                </a:extLst>
              </a:tr>
              <a:tr h="889417">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Calibri" panose="020F0502020204030204" pitchFamily="34" charset="0"/>
                        </a:rPr>
                        <a:t>Not diversified</a:t>
                      </a:r>
                      <a:r>
                        <a:rPr lang="en-US" sz="1400" b="0" i="0" u="none" strike="noStrike" dirty="0">
                          <a:solidFill>
                            <a:srgbClr val="000000"/>
                          </a:solidFill>
                          <a:effectLst/>
                          <a:latin typeface="Calibri" panose="020F0502020204030204" pitchFamily="34" charset="0"/>
                        </a:rPr>
                        <a:t> – Mostly not diverse with no apparent interest in change</a:t>
                      </a:r>
                    </a:p>
                  </a:txBody>
                  <a:tcPr marL="9525" marR="9525" marT="9525" marB="0" anchor="ctr">
                    <a:lnL>
                      <a:noFill/>
                    </a:lnL>
                    <a:lnR>
                      <a:noFill/>
                    </a:lnR>
                    <a:lnT>
                      <a:noFill/>
                    </a:lnT>
                    <a:lnB>
                      <a:noFill/>
                    </a:lnB>
                  </a:tcPr>
                </a:tc>
                <a:extLst>
                  <a:ext uri="{0D108BD9-81ED-4DB2-BD59-A6C34878D82A}">
                    <a16:rowId xmlns:a16="http://schemas.microsoft.com/office/drawing/2014/main" val="723635032"/>
                  </a:ext>
                </a:extLst>
              </a:tr>
            </a:tbl>
          </a:graphicData>
        </a:graphic>
      </p:graphicFrame>
    </p:spTree>
    <p:extLst>
      <p:ext uri="{BB962C8B-B14F-4D97-AF65-F5344CB8AC3E}">
        <p14:creationId xmlns:p14="http://schemas.microsoft.com/office/powerpoint/2010/main" val="98028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4258B7-43EB-BC38-BDC1-FDC6C0558AEA}"/>
              </a:ext>
            </a:extLst>
          </p:cNvPr>
          <p:cNvSpPr txBox="1"/>
          <p:nvPr/>
        </p:nvSpPr>
        <p:spPr>
          <a:xfrm>
            <a:off x="1226457" y="3429000"/>
            <a:ext cx="457200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INSIGHTS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1E57F6C2-C77E-B9B9-811B-E466259A444C}"/>
              </a:ext>
            </a:extLst>
          </p:cNvPr>
          <p:cNvCxnSpPr>
            <a:cxnSpLocks/>
          </p:cNvCxnSpPr>
          <p:nvPr/>
        </p:nvCxnSpPr>
        <p:spPr>
          <a:xfrm>
            <a:off x="1320800" y="4004250"/>
            <a:ext cx="70448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08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133" y="6282675"/>
            <a:ext cx="5635842" cy="230832"/>
          </a:xfrm>
          <a:prstGeom prst="rect">
            <a:avLst/>
          </a:prstGeom>
          <a:noFill/>
        </p:spPr>
        <p:txBody>
          <a:bodyPr wrap="square" rtlCol="0">
            <a:spAutoFit/>
          </a:bodyPr>
          <a:lstStyle/>
          <a:p>
            <a:r>
              <a:rPr lang="en-US" sz="900" dirty="0">
                <a:solidFill>
                  <a:schemeClr val="tx1">
                    <a:lumMod val="50000"/>
                    <a:lumOff val="50000"/>
                  </a:schemeClr>
                </a:solidFill>
              </a:rPr>
              <a:t>7. Would you say that your organization’s diversity plans are….</a:t>
            </a:r>
          </a:p>
        </p:txBody>
      </p:sp>
      <p:sp>
        <p:nvSpPr>
          <p:cNvPr id="8" name="AutoShape 2" descr="Coronavirus Pandemic Preventive Measures Icon Stock Illustration - Download  Image Now - iStock"/>
          <p:cNvSpPr>
            <a:spLocks noChangeAspect="1" noChangeArrowheads="1"/>
          </p:cNvSpPr>
          <p:nvPr/>
        </p:nvSpPr>
        <p:spPr bwMode="auto">
          <a:xfrm>
            <a:off x="155575" y="-822325"/>
            <a:ext cx="18859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INSIGHTS: </a:t>
            </a:r>
            <a:br>
              <a:rPr lang="en-US" dirty="0">
                <a:solidFill>
                  <a:schemeClr val="tx1"/>
                </a:solidFill>
                <a:latin typeface="Century Gothic" panose="020B0502020202020204" pitchFamily="34" charset="0"/>
              </a:rPr>
            </a:br>
            <a:r>
              <a:rPr lang="en-US" dirty="0">
                <a:solidFill>
                  <a:schemeClr val="accent5">
                    <a:lumMod val="75000"/>
                  </a:schemeClr>
                </a:solidFill>
                <a:latin typeface="Century Gothic" panose="020B0502020202020204" pitchFamily="34" charset="0"/>
              </a:rPr>
              <a:t>Eastern Canada</a:t>
            </a:r>
            <a:endParaRPr lang="en-CA" sz="2700" dirty="0">
              <a:solidFill>
                <a:schemeClr val="accent5">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155575" y="1381738"/>
            <a:ext cx="7758737" cy="353943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b="1" i="1" dirty="0">
                <a:solidFill>
                  <a:schemeClr val="accent5">
                    <a:lumMod val="75000"/>
                  </a:schemeClr>
                </a:solidFill>
              </a:rPr>
              <a:t>Enthusiasm for DEI: </a:t>
            </a:r>
            <a:r>
              <a:rPr lang="en-US" sz="1400" i="1" dirty="0"/>
              <a:t>In Eastern Canada, HR professionals are more likely to cite a variety of tactics for implementing DEI and bringing change; they are more likely to suggest hiring new talent from diverse communities and creating DEI committees to discuss experiences as key to implementing an effective DEI strategy; they are also more likely to suggest hiring and promoting diverse talent at senior levels in order to bring change</a:t>
            </a:r>
          </a:p>
          <a:p>
            <a:pPr marL="285750" indent="-285750">
              <a:spcAft>
                <a:spcPts val="1200"/>
              </a:spcAft>
              <a:buFont typeface="Arial" panose="020B0604020202020204" pitchFamily="34" charset="0"/>
              <a:buChar char="•"/>
            </a:pPr>
            <a:r>
              <a:rPr lang="en-US" b="1" i="1" dirty="0">
                <a:solidFill>
                  <a:schemeClr val="accent5">
                    <a:lumMod val="75000"/>
                  </a:schemeClr>
                </a:solidFill>
              </a:rPr>
              <a:t>Work/Life Balance: </a:t>
            </a:r>
            <a:r>
              <a:rPr lang="en-US" sz="1400" i="1" dirty="0"/>
              <a:t>HR professionals in Eastern Canada are more likely to say that employees left because they wanted more flexibility with work hours and work-life balance issues, and because of increased workload without additional pay</a:t>
            </a:r>
          </a:p>
          <a:p>
            <a:pPr marL="285750" indent="-285750">
              <a:spcAft>
                <a:spcPts val="1200"/>
              </a:spcAft>
              <a:buFont typeface="Arial" panose="020B0604020202020204" pitchFamily="34" charset="0"/>
              <a:buChar char="•"/>
            </a:pPr>
            <a:r>
              <a:rPr lang="en-US" b="1" i="1" dirty="0">
                <a:solidFill>
                  <a:schemeClr val="accent5">
                    <a:lumMod val="75000"/>
                  </a:schemeClr>
                </a:solidFill>
              </a:rPr>
              <a:t>Getting Employees Involved: </a:t>
            </a:r>
            <a:r>
              <a:rPr lang="en-US" sz="1400" i="1" dirty="0"/>
              <a:t>HR professionals in Eastern Canada are more likely than those from other regions to say employees/staff accountable are also accountable for enacting meaningful DEI plans; they are also more likely to suggest investing in training, especially for junior staff, as a way to retain talent from marginalized communities</a:t>
            </a:r>
          </a:p>
          <a:p>
            <a:pPr marL="285750" indent="-285750">
              <a:spcAft>
                <a:spcPts val="600"/>
              </a:spcAft>
              <a:buFont typeface="Arial" panose="020B0604020202020204" pitchFamily="34" charset="0"/>
              <a:buChar char="•"/>
            </a:pPr>
            <a:endParaRPr lang="en-US" sz="1400" i="1" dirty="0"/>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98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WHY DEI?</a:t>
            </a:r>
            <a:br>
              <a:rPr lang="en-US" dirty="0">
                <a:solidFill>
                  <a:schemeClr val="tx1"/>
                </a:solidFill>
                <a:latin typeface="Century Gothic" panose="020B0502020202020204" pitchFamily="34" charset="0"/>
              </a:rPr>
            </a:br>
            <a:r>
              <a:rPr lang="en-US" sz="2400" dirty="0">
                <a:solidFill>
                  <a:schemeClr val="bg1">
                    <a:lumMod val="65000"/>
                  </a:schemeClr>
                </a:solidFill>
                <a:latin typeface="Century Gothic" panose="020B0502020202020204" pitchFamily="34" charset="0"/>
              </a:rPr>
              <a:t>Part I: The </a:t>
            </a:r>
            <a:r>
              <a:rPr lang="en-US" sz="2400" dirty="0">
                <a:solidFill>
                  <a:schemeClr val="accent5"/>
                </a:solidFill>
                <a:latin typeface="Century Gothic" panose="020B0502020202020204" pitchFamily="34" charset="0"/>
              </a:rPr>
              <a:t>UPSIDE</a:t>
            </a:r>
            <a:r>
              <a:rPr lang="en-US" sz="2400" dirty="0">
                <a:solidFill>
                  <a:schemeClr val="accent5">
                    <a:lumMod val="75000"/>
                  </a:schemeClr>
                </a:solidFill>
                <a:latin typeface="Century Gothic" panose="020B0502020202020204" pitchFamily="34" charset="0"/>
              </a:rPr>
              <a:t> </a:t>
            </a:r>
            <a:r>
              <a:rPr lang="en-US" sz="2400" dirty="0">
                <a:solidFill>
                  <a:schemeClr val="bg1">
                    <a:lumMod val="65000"/>
                  </a:schemeClr>
                </a:solidFill>
                <a:latin typeface="Century Gothic" panose="020B0502020202020204" pitchFamily="34" charset="0"/>
              </a:rPr>
              <a:t>of Investing in DEI</a:t>
            </a:r>
            <a:endParaRPr lang="en-CA" dirty="0">
              <a:solidFill>
                <a:schemeClr val="bg1">
                  <a:lumMod val="6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342900" y="1337636"/>
            <a:ext cx="3490926" cy="1808380"/>
          </a:xfrm>
          <a:prstGeom prst="rect">
            <a:avLst/>
          </a:prstGeom>
          <a:noFill/>
        </p:spPr>
        <p:txBody>
          <a:bodyPr wrap="square" rtlCol="0">
            <a:spAutoFit/>
          </a:bodyPr>
          <a:lstStyle/>
          <a:p>
            <a:pPr algn="ctr">
              <a:lnSpc>
                <a:spcPct val="120000"/>
              </a:lnSpc>
              <a:spcAft>
                <a:spcPts val="1800"/>
              </a:spcAft>
            </a:pP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What is the            </a:t>
            </a:r>
            <a:r>
              <a:rPr lang="en-US" sz="3200" b="1" i="1" dirty="0">
                <a:solidFill>
                  <a:schemeClr val="accent5"/>
                </a:solidFill>
                <a:latin typeface="Century Gothic" panose="020B0502020202020204" pitchFamily="34" charset="0"/>
                <a:ea typeface="Cambria" panose="02040503050406030204" pitchFamily="18" charset="0"/>
                <a:cs typeface="Times New Roman" panose="02020603050405020304" pitchFamily="18" charset="0"/>
              </a:rPr>
              <a:t>VALUE</a:t>
            </a:r>
            <a:r>
              <a:rPr lang="en-US" sz="3200" i="1" dirty="0">
                <a:latin typeface="Century Gothic" panose="020B0502020202020204" pitchFamily="34" charset="0"/>
                <a:ea typeface="Cambria" panose="02040503050406030204" pitchFamily="18" charset="0"/>
                <a:cs typeface="Times New Roman" panose="02020603050405020304" pitchFamily="18" charset="0"/>
              </a:rPr>
              <a:t>                               </a:t>
            </a: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of DEI?</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4" name="TextBox 3">
            <a:extLst>
              <a:ext uri="{FF2B5EF4-FFF2-40B4-BE49-F238E27FC236}">
                <a16:creationId xmlns:a16="http://schemas.microsoft.com/office/drawing/2014/main" id="{ABC811C5-666A-0CC6-A3F5-21C9EE3279FF}"/>
              </a:ext>
            </a:extLst>
          </p:cNvPr>
          <p:cNvSpPr txBox="1"/>
          <p:nvPr/>
        </p:nvSpPr>
        <p:spPr>
          <a:xfrm>
            <a:off x="5399076" y="2361449"/>
            <a:ext cx="3113191" cy="369332"/>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Better workplace culture</a:t>
            </a:r>
          </a:p>
        </p:txBody>
      </p:sp>
      <p:grpSp>
        <p:nvGrpSpPr>
          <p:cNvPr id="44" name="Group 43">
            <a:extLst>
              <a:ext uri="{FF2B5EF4-FFF2-40B4-BE49-F238E27FC236}">
                <a16:creationId xmlns:a16="http://schemas.microsoft.com/office/drawing/2014/main" id="{A264F9F9-6E27-3580-10B0-CA04A0934DE9}"/>
              </a:ext>
            </a:extLst>
          </p:cNvPr>
          <p:cNvGrpSpPr/>
          <p:nvPr/>
        </p:nvGrpSpPr>
        <p:grpSpPr>
          <a:xfrm>
            <a:off x="4163642" y="2114123"/>
            <a:ext cx="1377700" cy="886508"/>
            <a:chOff x="3998184" y="1606341"/>
            <a:chExt cx="1377700" cy="886508"/>
          </a:xfrm>
        </p:grpSpPr>
        <p:sp>
          <p:nvSpPr>
            <p:cNvPr id="6" name="Oval 5">
              <a:extLst>
                <a:ext uri="{FF2B5EF4-FFF2-40B4-BE49-F238E27FC236}">
                  <a16:creationId xmlns:a16="http://schemas.microsoft.com/office/drawing/2014/main" id="{9459AF51-945C-EE87-26CF-8CECCDEAF631}"/>
                </a:ext>
              </a:extLst>
            </p:cNvPr>
            <p:cNvSpPr/>
            <p:nvPr/>
          </p:nvSpPr>
          <p:spPr>
            <a:xfrm>
              <a:off x="4257252" y="1606341"/>
              <a:ext cx="886508" cy="88650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270E2DE-105E-D45E-11DA-0B921B1D985B}"/>
                </a:ext>
              </a:extLst>
            </p:cNvPr>
            <p:cNvSpPr txBox="1"/>
            <p:nvPr/>
          </p:nvSpPr>
          <p:spPr>
            <a:xfrm>
              <a:off x="3998184" y="1774210"/>
              <a:ext cx="1377700" cy="584775"/>
            </a:xfrm>
            <a:prstGeom prst="rect">
              <a:avLst/>
            </a:prstGeom>
            <a:noFill/>
          </p:spPr>
          <p:txBody>
            <a:bodyPr wrap="square" rtlCol="0">
              <a:spAutoFit/>
            </a:bodyPr>
            <a:lstStyle/>
            <a:p>
              <a:pPr algn="ctr"/>
              <a:r>
                <a:rPr lang="en-US" sz="3200" b="1" dirty="0">
                  <a:solidFill>
                    <a:schemeClr val="bg1"/>
                  </a:solidFill>
                </a:rPr>
                <a:t>87%</a:t>
              </a:r>
            </a:p>
          </p:txBody>
        </p:sp>
      </p:grpSp>
      <p:grpSp>
        <p:nvGrpSpPr>
          <p:cNvPr id="43" name="Group 42">
            <a:extLst>
              <a:ext uri="{FF2B5EF4-FFF2-40B4-BE49-F238E27FC236}">
                <a16:creationId xmlns:a16="http://schemas.microsoft.com/office/drawing/2014/main" id="{4201BAC3-E9FD-43F4-30F9-C1DECAABD296}"/>
              </a:ext>
            </a:extLst>
          </p:cNvPr>
          <p:cNvGrpSpPr/>
          <p:nvPr/>
        </p:nvGrpSpPr>
        <p:grpSpPr>
          <a:xfrm>
            <a:off x="4163642" y="3153147"/>
            <a:ext cx="1377700" cy="886508"/>
            <a:chOff x="4011656" y="2729563"/>
            <a:chExt cx="1377700" cy="886508"/>
          </a:xfrm>
        </p:grpSpPr>
        <p:sp>
          <p:nvSpPr>
            <p:cNvPr id="7" name="Oval 6">
              <a:extLst>
                <a:ext uri="{FF2B5EF4-FFF2-40B4-BE49-F238E27FC236}">
                  <a16:creationId xmlns:a16="http://schemas.microsoft.com/office/drawing/2014/main" id="{A4C2242F-AD2F-CBAE-3E2B-E8213D1F4067}"/>
                </a:ext>
              </a:extLst>
            </p:cNvPr>
            <p:cNvSpPr/>
            <p:nvPr/>
          </p:nvSpPr>
          <p:spPr>
            <a:xfrm>
              <a:off x="4243780" y="2729563"/>
              <a:ext cx="886508" cy="88650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70DB6E-372E-A09E-0C7D-6CECBB7BD901}"/>
                </a:ext>
              </a:extLst>
            </p:cNvPr>
            <p:cNvSpPr txBox="1"/>
            <p:nvPr/>
          </p:nvSpPr>
          <p:spPr>
            <a:xfrm>
              <a:off x="4011656" y="2890367"/>
              <a:ext cx="1377700" cy="584775"/>
            </a:xfrm>
            <a:prstGeom prst="rect">
              <a:avLst/>
            </a:prstGeom>
            <a:noFill/>
          </p:spPr>
          <p:txBody>
            <a:bodyPr wrap="square" rtlCol="0">
              <a:spAutoFit/>
            </a:bodyPr>
            <a:lstStyle/>
            <a:p>
              <a:pPr algn="ctr"/>
              <a:r>
                <a:rPr lang="en-US" sz="3200" b="1" dirty="0">
                  <a:solidFill>
                    <a:schemeClr val="bg1"/>
                  </a:solidFill>
                </a:rPr>
                <a:t>74%</a:t>
              </a:r>
            </a:p>
          </p:txBody>
        </p:sp>
      </p:grpSp>
      <p:grpSp>
        <p:nvGrpSpPr>
          <p:cNvPr id="42" name="Group 41">
            <a:extLst>
              <a:ext uri="{FF2B5EF4-FFF2-40B4-BE49-F238E27FC236}">
                <a16:creationId xmlns:a16="http://schemas.microsoft.com/office/drawing/2014/main" id="{C42BB3E5-CCB6-344E-EBE5-D59F43C202DA}"/>
              </a:ext>
            </a:extLst>
          </p:cNvPr>
          <p:cNvGrpSpPr/>
          <p:nvPr/>
        </p:nvGrpSpPr>
        <p:grpSpPr>
          <a:xfrm>
            <a:off x="4163642" y="4192170"/>
            <a:ext cx="1377700" cy="886508"/>
            <a:chOff x="4011656" y="4039770"/>
            <a:chExt cx="1377700" cy="886508"/>
          </a:xfrm>
        </p:grpSpPr>
        <p:sp>
          <p:nvSpPr>
            <p:cNvPr id="10" name="Oval 9">
              <a:extLst>
                <a:ext uri="{FF2B5EF4-FFF2-40B4-BE49-F238E27FC236}">
                  <a16:creationId xmlns:a16="http://schemas.microsoft.com/office/drawing/2014/main" id="{A378D699-1073-0322-FDC6-DA19AAC887C8}"/>
                </a:ext>
              </a:extLst>
            </p:cNvPr>
            <p:cNvSpPr/>
            <p:nvPr/>
          </p:nvSpPr>
          <p:spPr>
            <a:xfrm>
              <a:off x="4267273" y="4039770"/>
              <a:ext cx="886508" cy="88650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E2F35B-16FC-04E5-0BDE-16EB31E2DB33}"/>
                </a:ext>
              </a:extLst>
            </p:cNvPr>
            <p:cNvSpPr txBox="1"/>
            <p:nvPr/>
          </p:nvSpPr>
          <p:spPr>
            <a:xfrm>
              <a:off x="4011656" y="4174382"/>
              <a:ext cx="1377700" cy="584775"/>
            </a:xfrm>
            <a:prstGeom prst="rect">
              <a:avLst/>
            </a:prstGeom>
            <a:noFill/>
          </p:spPr>
          <p:txBody>
            <a:bodyPr wrap="square" rtlCol="0">
              <a:spAutoFit/>
            </a:bodyPr>
            <a:lstStyle/>
            <a:p>
              <a:pPr algn="ctr"/>
              <a:r>
                <a:rPr lang="en-US" sz="3200" b="1" dirty="0">
                  <a:solidFill>
                    <a:schemeClr val="bg1"/>
                  </a:solidFill>
                </a:rPr>
                <a:t>73%</a:t>
              </a:r>
            </a:p>
          </p:txBody>
        </p:sp>
      </p:grpSp>
      <p:sp>
        <p:nvSpPr>
          <p:cNvPr id="23" name="TextBox 22">
            <a:extLst>
              <a:ext uri="{FF2B5EF4-FFF2-40B4-BE49-F238E27FC236}">
                <a16:creationId xmlns:a16="http://schemas.microsoft.com/office/drawing/2014/main" id="{DBBB21D5-B33A-F288-D6F5-3687DCDC2EFA}"/>
              </a:ext>
            </a:extLst>
          </p:cNvPr>
          <p:cNvSpPr txBox="1"/>
          <p:nvPr/>
        </p:nvSpPr>
        <p:spPr>
          <a:xfrm>
            <a:off x="5399076" y="3275883"/>
            <a:ext cx="3267062" cy="646331"/>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Doing the right thing/being authentic in the workplace</a:t>
            </a:r>
            <a:endParaRPr lang="en-US" sz="1100" i="1" dirty="0">
              <a:solidFill>
                <a:schemeClr val="tx1">
                  <a:lumMod val="50000"/>
                  <a:lumOff val="50000"/>
                </a:schemeClr>
              </a:solidFill>
              <a:latin typeface="Century Gothic" panose="020B0502020202020204" pitchFamily="34" charset="0"/>
            </a:endParaRPr>
          </a:p>
        </p:txBody>
      </p:sp>
      <p:sp>
        <p:nvSpPr>
          <p:cNvPr id="25" name="TextBox 24">
            <a:extLst>
              <a:ext uri="{FF2B5EF4-FFF2-40B4-BE49-F238E27FC236}">
                <a16:creationId xmlns:a16="http://schemas.microsoft.com/office/drawing/2014/main" id="{CEBA4069-C8B8-5764-EB8C-9ECE946BCA6F}"/>
              </a:ext>
            </a:extLst>
          </p:cNvPr>
          <p:cNvSpPr txBox="1"/>
          <p:nvPr/>
        </p:nvSpPr>
        <p:spPr>
          <a:xfrm>
            <a:off x="5404672" y="4414775"/>
            <a:ext cx="3510727" cy="369332"/>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More innovation/creativity</a:t>
            </a:r>
            <a:endParaRPr lang="en-US" sz="1100" i="1" dirty="0">
              <a:solidFill>
                <a:schemeClr val="tx1">
                  <a:lumMod val="50000"/>
                  <a:lumOff val="50000"/>
                </a:schemeClr>
              </a:solidFill>
              <a:latin typeface="Century Gothic" panose="020B0502020202020204" pitchFamily="34" charset="0"/>
            </a:endParaRPr>
          </a:p>
        </p:txBody>
      </p:sp>
      <p:sp>
        <p:nvSpPr>
          <p:cNvPr id="28" name="TextBox 27">
            <a:extLst>
              <a:ext uri="{FF2B5EF4-FFF2-40B4-BE49-F238E27FC236}">
                <a16:creationId xmlns:a16="http://schemas.microsoft.com/office/drawing/2014/main" id="{5CBCBDB2-BF22-C81D-9F87-F46E5FF7DC60}"/>
              </a:ext>
            </a:extLst>
          </p:cNvPr>
          <p:cNvSpPr txBox="1"/>
          <p:nvPr/>
        </p:nvSpPr>
        <p:spPr>
          <a:xfrm>
            <a:off x="1267957" y="5507669"/>
            <a:ext cx="7217281" cy="646331"/>
          </a:xfrm>
          <a:prstGeom prst="rect">
            <a:avLst/>
          </a:prstGeom>
          <a:noFill/>
        </p:spPr>
        <p:txBody>
          <a:bodyPr wrap="square">
            <a:spAutoFit/>
          </a:bodyPr>
          <a:lstStyle/>
          <a:p>
            <a:pPr>
              <a:spcAft>
                <a:spcPts val="600"/>
              </a:spcAft>
            </a:pPr>
            <a:r>
              <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Position inclusiveness as a </a:t>
            </a:r>
            <a:r>
              <a:rPr lang="en-US" sz="1800" b="1"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core competency </a:t>
            </a:r>
            <a:r>
              <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to make it </a:t>
            </a:r>
            <a:r>
              <a:rPr lang="en-US"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a priority, and </a:t>
            </a:r>
            <a:r>
              <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less vulnerable to budget cuts</a:t>
            </a:r>
          </a:p>
        </p:txBody>
      </p:sp>
      <p:grpSp>
        <p:nvGrpSpPr>
          <p:cNvPr id="24" name="Group 23">
            <a:extLst>
              <a:ext uri="{FF2B5EF4-FFF2-40B4-BE49-F238E27FC236}">
                <a16:creationId xmlns:a16="http://schemas.microsoft.com/office/drawing/2014/main" id="{45303C16-7E4D-B034-62F1-8B3047EFDB91}"/>
              </a:ext>
            </a:extLst>
          </p:cNvPr>
          <p:cNvGrpSpPr/>
          <p:nvPr/>
        </p:nvGrpSpPr>
        <p:grpSpPr>
          <a:xfrm>
            <a:off x="658762" y="5537285"/>
            <a:ext cx="582909" cy="582909"/>
            <a:chOff x="4946727" y="5010714"/>
            <a:chExt cx="582909" cy="582909"/>
          </a:xfrm>
        </p:grpSpPr>
        <p:sp>
          <p:nvSpPr>
            <p:cNvPr id="62" name="Oval 61">
              <a:extLst>
                <a:ext uri="{FF2B5EF4-FFF2-40B4-BE49-F238E27FC236}">
                  <a16:creationId xmlns:a16="http://schemas.microsoft.com/office/drawing/2014/main" id="{803F7C06-DAAB-D098-464F-D9144471E4E7}"/>
                </a:ext>
              </a:extLst>
            </p:cNvPr>
            <p:cNvSpPr/>
            <p:nvPr/>
          </p:nvSpPr>
          <p:spPr>
            <a:xfrm>
              <a:off x="4946727" y="5010714"/>
              <a:ext cx="582909" cy="582909"/>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8255067-6F05-090A-3F2A-3B3557D44566}"/>
                </a:ext>
              </a:extLst>
            </p:cNvPr>
            <p:cNvGrpSpPr/>
            <p:nvPr/>
          </p:nvGrpSpPr>
          <p:grpSpPr>
            <a:xfrm>
              <a:off x="5078518" y="5068052"/>
              <a:ext cx="337049" cy="443871"/>
              <a:chOff x="2013799" y="4973638"/>
              <a:chExt cx="784272" cy="1032833"/>
            </a:xfrm>
          </p:grpSpPr>
          <p:sp>
            <p:nvSpPr>
              <p:cNvPr id="33" name="Freeform: Shape 32">
                <a:extLst>
                  <a:ext uri="{FF2B5EF4-FFF2-40B4-BE49-F238E27FC236}">
                    <a16:creationId xmlns:a16="http://schemas.microsoft.com/office/drawing/2014/main" id="{66D3E01C-2DAD-AF31-D6D9-CC1A636861A1}"/>
                  </a:ext>
                </a:extLst>
              </p:cNvPr>
              <p:cNvSpPr/>
              <p:nvPr/>
            </p:nvSpPr>
            <p:spPr>
              <a:xfrm flipV="1">
                <a:off x="2161687" y="5197334"/>
                <a:ext cx="476250" cy="666143"/>
              </a:xfrm>
              <a:custGeom>
                <a:avLst/>
                <a:gdLst>
                  <a:gd name="connsiteX0" fmla="*/ 238125 w 476250"/>
                  <a:gd name="connsiteY0" fmla="*/ 666143 h 666143"/>
                  <a:gd name="connsiteX1" fmla="*/ 476250 w 476250"/>
                  <a:gd name="connsiteY1" fmla="*/ 428018 h 666143"/>
                  <a:gd name="connsiteX2" fmla="*/ 423336 w 476250"/>
                  <a:gd name="connsiteY2" fmla="*/ 294315 h 666143"/>
                  <a:gd name="connsiteX3" fmla="*/ 421294 w 476250"/>
                  <a:gd name="connsiteY3" fmla="*/ 292200 h 666143"/>
                  <a:gd name="connsiteX4" fmla="*/ 382373 w 476250"/>
                  <a:gd name="connsiteY4" fmla="*/ 232185 h 666143"/>
                  <a:gd name="connsiteX5" fmla="*/ 315446 w 476250"/>
                  <a:gd name="connsiteY5" fmla="*/ 0 h 666143"/>
                  <a:gd name="connsiteX6" fmla="*/ 160804 w 476250"/>
                  <a:gd name="connsiteY6" fmla="*/ 0 h 666143"/>
                  <a:gd name="connsiteX7" fmla="*/ 89630 w 476250"/>
                  <a:gd name="connsiteY7" fmla="*/ 230399 h 666143"/>
                  <a:gd name="connsiteX8" fmla="*/ 56990 w 476250"/>
                  <a:gd name="connsiteY8" fmla="*/ 285041 h 666143"/>
                  <a:gd name="connsiteX9" fmla="*/ 47364 w 476250"/>
                  <a:gd name="connsiteY9" fmla="*/ 295585 h 666143"/>
                  <a:gd name="connsiteX10" fmla="*/ 0 w 476250"/>
                  <a:gd name="connsiteY10" fmla="*/ 428018 h 666143"/>
                  <a:gd name="connsiteX11" fmla="*/ 238125 w 476250"/>
                  <a:gd name="connsiteY11" fmla="*/ 666143 h 6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666143">
                    <a:moveTo>
                      <a:pt x="238125" y="666143"/>
                    </a:moveTo>
                    <a:cubicBezTo>
                      <a:pt x="369638" y="666143"/>
                      <a:pt x="476250" y="559531"/>
                      <a:pt x="476250" y="428018"/>
                    </a:cubicBezTo>
                    <a:cubicBezTo>
                      <a:pt x="476250" y="378701"/>
                      <a:pt x="454726" y="332584"/>
                      <a:pt x="423336" y="294315"/>
                    </a:cubicBezTo>
                    <a:lnTo>
                      <a:pt x="421294" y="292200"/>
                    </a:lnTo>
                    <a:lnTo>
                      <a:pt x="382373" y="232185"/>
                    </a:lnTo>
                    <a:cubicBezTo>
                      <a:pt x="354969" y="185151"/>
                      <a:pt x="330112" y="122937"/>
                      <a:pt x="315446" y="0"/>
                    </a:cubicBezTo>
                    <a:lnTo>
                      <a:pt x="160804" y="0"/>
                    </a:lnTo>
                    <a:cubicBezTo>
                      <a:pt x="140476" y="120555"/>
                      <a:pt x="115619" y="182770"/>
                      <a:pt x="89630" y="230399"/>
                    </a:cubicBezTo>
                    <a:lnTo>
                      <a:pt x="56990" y="285041"/>
                    </a:lnTo>
                    <a:lnTo>
                      <a:pt x="47364" y="295585"/>
                    </a:lnTo>
                    <a:cubicBezTo>
                      <a:pt x="18563" y="333261"/>
                      <a:pt x="0" y="378701"/>
                      <a:pt x="0" y="428018"/>
                    </a:cubicBezTo>
                    <a:cubicBezTo>
                      <a:pt x="0" y="559531"/>
                      <a:pt x="106612" y="666143"/>
                      <a:pt x="238125" y="666143"/>
                    </a:cubicBezTo>
                    <a:close/>
                  </a:path>
                </a:pathLst>
              </a:custGeom>
              <a:solidFill>
                <a:schemeClr val="bg1"/>
              </a:solidFill>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4" name="Rectangle: Rounded Corners 33">
                <a:extLst>
                  <a:ext uri="{FF2B5EF4-FFF2-40B4-BE49-F238E27FC236}">
                    <a16:creationId xmlns:a16="http://schemas.microsoft.com/office/drawing/2014/main" id="{BAD43D84-D163-DBE1-EE42-D889761497D9}"/>
                  </a:ext>
                </a:extLst>
              </p:cNvPr>
              <p:cNvSpPr/>
              <p:nvPr/>
            </p:nvSpPr>
            <p:spPr>
              <a:xfrm flipV="1">
                <a:off x="2308372" y="5813114"/>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559A24D-78E6-847D-2AA6-A8E9A1CAAC5B}"/>
                  </a:ext>
                </a:extLst>
              </p:cNvPr>
              <p:cNvSpPr/>
              <p:nvPr/>
            </p:nvSpPr>
            <p:spPr>
              <a:xfrm flipV="1">
                <a:off x="2308372" y="5861945"/>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FC22371-B603-E27A-A928-D4835A5BCA38}"/>
                  </a:ext>
                </a:extLst>
              </p:cNvPr>
              <p:cNvSpPr/>
              <p:nvPr/>
            </p:nvSpPr>
            <p:spPr>
              <a:xfrm flipV="1">
                <a:off x="2308372" y="5912652"/>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75CCB666-4466-E20C-B917-5986A1C83893}"/>
                  </a:ext>
                </a:extLst>
              </p:cNvPr>
              <p:cNvSpPr/>
              <p:nvPr/>
            </p:nvSpPr>
            <p:spPr>
              <a:xfrm>
                <a:off x="2332054" y="5960752"/>
                <a:ext cx="135516" cy="45719"/>
              </a:xfrm>
              <a:prstGeom prst="round2SameRect">
                <a:avLst>
                  <a:gd name="adj1" fmla="val 0"/>
                  <a:gd name="adj2"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568BCEFD-7147-E68E-CAC0-668DFF32C1BC}"/>
                  </a:ext>
                </a:extLst>
              </p:cNvPr>
              <p:cNvCxnSpPr>
                <a:cxnSpLocks/>
              </p:cNvCxnSpPr>
              <p:nvPr/>
            </p:nvCxnSpPr>
            <p:spPr>
              <a:xfrm flipV="1">
                <a:off x="2399563" y="497363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E87E3A-AD1E-F283-BC7E-4C3092BDA9D2}"/>
                  </a:ext>
                </a:extLst>
              </p:cNvPr>
              <p:cNvCxnSpPr>
                <a:cxnSpLocks/>
              </p:cNvCxnSpPr>
              <p:nvPr/>
            </p:nvCxnSpPr>
            <p:spPr>
              <a:xfrm rot="1800000" flipV="1">
                <a:off x="2581299" y="50335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116CA0C-CCD7-D334-0D7E-370BEB6A9E6A}"/>
                  </a:ext>
                </a:extLst>
              </p:cNvPr>
              <p:cNvCxnSpPr>
                <a:cxnSpLocks/>
              </p:cNvCxnSpPr>
              <p:nvPr/>
            </p:nvCxnSpPr>
            <p:spPr>
              <a:xfrm rot="3600000" flipV="1">
                <a:off x="2726163" y="51317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219D1AD-5699-EDE7-1BFC-773A87A6B96C}"/>
                  </a:ext>
                </a:extLst>
              </p:cNvPr>
              <p:cNvGrpSpPr/>
              <p:nvPr/>
            </p:nvGrpSpPr>
            <p:grpSpPr>
              <a:xfrm flipH="1">
                <a:off x="2013799" y="5015330"/>
                <a:ext cx="216772" cy="170139"/>
                <a:chOff x="2733699" y="5185948"/>
                <a:chExt cx="216772" cy="170139"/>
              </a:xfrm>
            </p:grpSpPr>
            <p:cxnSp>
              <p:nvCxnSpPr>
                <p:cNvPr id="58" name="Straight Connector 57">
                  <a:extLst>
                    <a:ext uri="{FF2B5EF4-FFF2-40B4-BE49-F238E27FC236}">
                      <a16:creationId xmlns:a16="http://schemas.microsoft.com/office/drawing/2014/main" id="{099F954A-A1D2-B23C-8D0B-F7787A0A1EAE}"/>
                    </a:ext>
                  </a:extLst>
                </p:cNvPr>
                <p:cNvCxnSpPr>
                  <a:cxnSpLocks/>
                </p:cNvCxnSpPr>
                <p:nvPr/>
              </p:nvCxnSpPr>
              <p:spPr>
                <a:xfrm rot="1800000" flipV="1">
                  <a:off x="2733699" y="51859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EDE9C39-E9BA-9372-23F7-6C932F4C82F1}"/>
                    </a:ext>
                  </a:extLst>
                </p:cNvPr>
                <p:cNvCxnSpPr>
                  <a:cxnSpLocks/>
                </p:cNvCxnSpPr>
                <p:nvPr/>
              </p:nvCxnSpPr>
              <p:spPr>
                <a:xfrm rot="3600000" flipV="1">
                  <a:off x="2878563" y="52841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grpSp>
      </p:grpSp>
      <p:cxnSp>
        <p:nvCxnSpPr>
          <p:cNvPr id="29" name="Straight Connector 28">
            <a:extLst>
              <a:ext uri="{FF2B5EF4-FFF2-40B4-BE49-F238E27FC236}">
                <a16:creationId xmlns:a16="http://schemas.microsoft.com/office/drawing/2014/main" id="{B0218C51-2A7F-6BFF-3E96-406B3F70C40B}"/>
              </a:ext>
            </a:extLst>
          </p:cNvPr>
          <p:cNvCxnSpPr>
            <a:cxnSpLocks/>
          </p:cNvCxnSpPr>
          <p:nvPr/>
        </p:nvCxnSpPr>
        <p:spPr>
          <a:xfrm>
            <a:off x="571500" y="5273826"/>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8A09AF2-DA17-5A26-BA8E-60A2069E6F71}"/>
              </a:ext>
            </a:extLst>
          </p:cNvPr>
          <p:cNvSpPr txBox="1"/>
          <p:nvPr/>
        </p:nvSpPr>
        <p:spPr>
          <a:xfrm>
            <a:off x="4395766" y="1366292"/>
            <a:ext cx="3738584" cy="584775"/>
          </a:xfrm>
          <a:prstGeom prst="rect">
            <a:avLst/>
          </a:prstGeom>
          <a:noFill/>
        </p:spPr>
        <p:txBody>
          <a:bodyPr wrap="square" rtlCol="0">
            <a:spAutoFit/>
          </a:bodyPr>
          <a:lstStyle/>
          <a:p>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HR professionals in Eastern Canada say the benefits of inclusiveness include:</a:t>
            </a:r>
          </a:p>
        </p:txBody>
      </p:sp>
      <p:cxnSp>
        <p:nvCxnSpPr>
          <p:cNvPr id="45" name="Straight Connector 44">
            <a:extLst>
              <a:ext uri="{FF2B5EF4-FFF2-40B4-BE49-F238E27FC236}">
                <a16:creationId xmlns:a16="http://schemas.microsoft.com/office/drawing/2014/main" id="{BFDADBF4-2EF5-1B37-3741-F09A9A995918}"/>
              </a:ext>
            </a:extLst>
          </p:cNvPr>
          <p:cNvCxnSpPr>
            <a:cxnSpLocks/>
          </p:cNvCxnSpPr>
          <p:nvPr/>
        </p:nvCxnSpPr>
        <p:spPr>
          <a:xfrm>
            <a:off x="571500" y="6346812"/>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61A364B-292E-BCD1-1331-6B8B76F3CCA2}"/>
              </a:ext>
            </a:extLst>
          </p:cNvPr>
          <p:cNvCxnSpPr>
            <a:cxnSpLocks/>
          </p:cNvCxnSpPr>
          <p:nvPr/>
        </p:nvCxnSpPr>
        <p:spPr>
          <a:xfrm>
            <a:off x="3998926" y="1679642"/>
            <a:ext cx="0" cy="32466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EDD073D-F5C0-0D1B-54D3-589F2E1956EC}"/>
              </a:ext>
            </a:extLst>
          </p:cNvPr>
          <p:cNvSpPr txBox="1"/>
          <p:nvPr/>
        </p:nvSpPr>
        <p:spPr>
          <a:xfrm>
            <a:off x="587982" y="6498583"/>
            <a:ext cx="4816691" cy="230832"/>
          </a:xfrm>
          <a:prstGeom prst="rect">
            <a:avLst/>
          </a:prstGeom>
          <a:noFill/>
        </p:spPr>
        <p:txBody>
          <a:bodyPr wrap="square" rtlCol="0">
            <a:spAutoFit/>
          </a:bodyPr>
          <a:lstStyle/>
          <a:p>
            <a:r>
              <a:rPr lang="en-US" sz="900" dirty="0">
                <a:solidFill>
                  <a:schemeClr val="tx1">
                    <a:lumMod val="50000"/>
                    <a:lumOff val="50000"/>
                  </a:schemeClr>
                </a:solidFill>
              </a:rPr>
              <a:t>4. What are the key organizational benefits of working in a fully inclusive work environment? </a:t>
            </a:r>
          </a:p>
        </p:txBody>
      </p:sp>
      <p:sp>
        <p:nvSpPr>
          <p:cNvPr id="55" name="TextBox 54">
            <a:extLst>
              <a:ext uri="{FF2B5EF4-FFF2-40B4-BE49-F238E27FC236}">
                <a16:creationId xmlns:a16="http://schemas.microsoft.com/office/drawing/2014/main" id="{33A76335-3CCA-34A5-8155-4225351EDDEC}"/>
              </a:ext>
            </a:extLst>
          </p:cNvPr>
          <p:cNvSpPr txBox="1"/>
          <p:nvPr/>
        </p:nvSpPr>
        <p:spPr>
          <a:xfrm>
            <a:off x="764019" y="3332787"/>
            <a:ext cx="2836524" cy="1725344"/>
          </a:xfrm>
          <a:prstGeom prst="rect">
            <a:avLst/>
          </a:prstGeom>
          <a:noFill/>
        </p:spPr>
        <p:txBody>
          <a:bodyPr wrap="square" rtlCol="0">
            <a:spAutoFit/>
          </a:bodyPr>
          <a:lstStyle/>
          <a:p>
            <a:pPr algn="ctr">
              <a:lnSpc>
                <a:spcPct val="120000"/>
              </a:lnSpc>
            </a:pPr>
            <a:r>
              <a:rPr lang="en-US" dirty="0">
                <a:solidFill>
                  <a:schemeClr val="tx1">
                    <a:lumMod val="50000"/>
                    <a:lumOff val="50000"/>
                  </a:schemeClr>
                </a:solidFill>
                <a:latin typeface="Times New Roman" panose="02020603050405020304" pitchFamily="18" charset="0"/>
                <a:cs typeface="Times New Roman" panose="02020603050405020304" pitchFamily="18" charset="0"/>
              </a:rPr>
              <a:t>By showing the organizational benefits of DEI, HR professionals can prove it is key to a healthy workplace culture. </a:t>
            </a:r>
          </a:p>
        </p:txBody>
      </p:sp>
    </p:spTree>
    <p:extLst>
      <p:ext uri="{BB962C8B-B14F-4D97-AF65-F5344CB8AC3E}">
        <p14:creationId xmlns:p14="http://schemas.microsoft.com/office/powerpoint/2010/main" val="358358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4512EC04-B4B6-EBAE-4617-6F92050C83B4}"/>
              </a:ext>
            </a:extLst>
          </p:cNvPr>
          <p:cNvSpPr>
            <a:spLocks noGrp="1"/>
          </p:cNvSpPr>
          <p:nvPr>
            <p:ph type="title"/>
          </p:nvPr>
        </p:nvSpPr>
        <p:spPr>
          <a:xfrm>
            <a:off x="260133" y="199460"/>
            <a:ext cx="8480611" cy="1027282"/>
          </a:xfrm>
        </p:spPr>
        <p:txBody>
          <a:bodyPr>
            <a:normAutofit/>
          </a:bodyPr>
          <a:lstStyle/>
          <a:p>
            <a:pPr lvl="0"/>
            <a:r>
              <a:rPr lang="en-US" dirty="0">
                <a:solidFill>
                  <a:schemeClr val="tx1"/>
                </a:solidFill>
                <a:latin typeface="Century Gothic" panose="020B0502020202020204" pitchFamily="34" charset="0"/>
              </a:rPr>
              <a:t>WHY DEI?</a:t>
            </a:r>
            <a:br>
              <a:rPr lang="en-US" dirty="0">
                <a:solidFill>
                  <a:schemeClr val="tx1"/>
                </a:solidFill>
                <a:latin typeface="Century Gothic" panose="020B0502020202020204" pitchFamily="34" charset="0"/>
              </a:rPr>
            </a:br>
            <a:r>
              <a:rPr lang="en-US" sz="2400" dirty="0">
                <a:solidFill>
                  <a:schemeClr val="bg1">
                    <a:lumMod val="65000"/>
                  </a:schemeClr>
                </a:solidFill>
                <a:latin typeface="Century Gothic" panose="020B0502020202020204" pitchFamily="34" charset="0"/>
              </a:rPr>
              <a:t>Part II: The </a:t>
            </a:r>
            <a:r>
              <a:rPr lang="en-US" sz="2400" dirty="0">
                <a:solidFill>
                  <a:schemeClr val="accent5"/>
                </a:solidFill>
                <a:latin typeface="Century Gothic" panose="020B0502020202020204" pitchFamily="34" charset="0"/>
              </a:rPr>
              <a:t>DOWNSIDE</a:t>
            </a:r>
            <a:r>
              <a:rPr lang="en-US" sz="2400" dirty="0">
                <a:solidFill>
                  <a:schemeClr val="accent5">
                    <a:lumMod val="75000"/>
                  </a:schemeClr>
                </a:solidFill>
                <a:latin typeface="Century Gothic" panose="020B0502020202020204" pitchFamily="34" charset="0"/>
              </a:rPr>
              <a:t> </a:t>
            </a:r>
            <a:r>
              <a:rPr lang="en-US" sz="2400" dirty="0">
                <a:solidFill>
                  <a:schemeClr val="bg1">
                    <a:lumMod val="65000"/>
                  </a:schemeClr>
                </a:solidFill>
                <a:latin typeface="Century Gothic" panose="020B0502020202020204" pitchFamily="34" charset="0"/>
              </a:rPr>
              <a:t>of Ignoring DEI</a:t>
            </a:r>
            <a:endParaRPr lang="en-CA" dirty="0">
              <a:solidFill>
                <a:schemeClr val="bg1">
                  <a:lumMod val="6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DAA51E5C-99E2-2962-8927-ABEAEC4E671B}"/>
              </a:ext>
            </a:extLst>
          </p:cNvPr>
          <p:cNvSpPr txBox="1"/>
          <p:nvPr/>
        </p:nvSpPr>
        <p:spPr>
          <a:xfrm>
            <a:off x="342900" y="1337636"/>
            <a:ext cx="3490926" cy="1808380"/>
          </a:xfrm>
          <a:prstGeom prst="rect">
            <a:avLst/>
          </a:prstGeom>
          <a:noFill/>
        </p:spPr>
        <p:txBody>
          <a:bodyPr wrap="square" rtlCol="0">
            <a:spAutoFit/>
          </a:bodyPr>
          <a:lstStyle/>
          <a:p>
            <a:pPr algn="ctr">
              <a:lnSpc>
                <a:spcPct val="120000"/>
              </a:lnSpc>
              <a:spcAft>
                <a:spcPts val="1800"/>
              </a:spcAft>
            </a:pP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What is the            </a:t>
            </a:r>
            <a:r>
              <a:rPr lang="en-US" sz="3200" b="1" i="1" dirty="0">
                <a:solidFill>
                  <a:schemeClr val="accent5"/>
                </a:solidFill>
                <a:latin typeface="Century Gothic" panose="020B0502020202020204" pitchFamily="34" charset="0"/>
                <a:ea typeface="Cambria" panose="02040503050406030204" pitchFamily="18" charset="0"/>
                <a:cs typeface="Times New Roman" panose="02020603050405020304" pitchFamily="18" charset="0"/>
              </a:rPr>
              <a:t>COST </a:t>
            </a:r>
            <a:r>
              <a:rPr lang="en-US" sz="3200" i="1" dirty="0">
                <a:solidFill>
                  <a:schemeClr val="accent5"/>
                </a:solidFill>
                <a:latin typeface="Century Gothic" panose="020B0502020202020204" pitchFamily="34" charset="0"/>
                <a:ea typeface="Cambria" panose="02040503050406030204" pitchFamily="18" charset="0"/>
                <a:cs typeface="Times New Roman" panose="02020603050405020304" pitchFamily="18" charset="0"/>
              </a:rPr>
              <a:t>  </a:t>
            </a:r>
            <a:r>
              <a:rPr lang="en-US" sz="3200" i="1" dirty="0">
                <a:latin typeface="Century Gothic" panose="020B0502020202020204" pitchFamily="34" charset="0"/>
                <a:ea typeface="Cambria" panose="02040503050406030204" pitchFamily="18" charset="0"/>
                <a:cs typeface="Times New Roman" panose="02020603050405020304" pitchFamily="18" charset="0"/>
              </a:rPr>
              <a:t>                            </a:t>
            </a:r>
            <a:r>
              <a:rPr lang="en-US" sz="3200" i="1" dirty="0">
                <a:solidFill>
                  <a:schemeClr val="tx1">
                    <a:lumMod val="50000"/>
                    <a:lumOff val="50000"/>
                  </a:schemeClr>
                </a:solidFill>
                <a:latin typeface="Century Gothic" panose="020B0502020202020204" pitchFamily="34" charset="0"/>
                <a:ea typeface="Cambria" panose="02040503050406030204" pitchFamily="18" charset="0"/>
                <a:cs typeface="Times New Roman" panose="02020603050405020304" pitchFamily="18" charset="0"/>
              </a:rPr>
              <a:t>of ignoring DEI?</a:t>
            </a:r>
          </a:p>
        </p:txBody>
      </p:sp>
      <p:cxnSp>
        <p:nvCxnSpPr>
          <p:cNvPr id="38" name="Straight Connector 37">
            <a:extLst>
              <a:ext uri="{FF2B5EF4-FFF2-40B4-BE49-F238E27FC236}">
                <a16:creationId xmlns:a16="http://schemas.microsoft.com/office/drawing/2014/main" id="{4B39D0AD-EE65-BCF9-F3AC-7CA51334B665}"/>
              </a:ext>
            </a:extLst>
          </p:cNvPr>
          <p:cNvCxnSpPr/>
          <p:nvPr/>
        </p:nvCxnSpPr>
        <p:spPr>
          <a:xfrm>
            <a:off x="393700" y="1195538"/>
            <a:ext cx="8184092"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11BDA8-84DF-0667-1808-DDA283094D58}"/>
              </a:ext>
            </a:extLst>
          </p:cNvPr>
          <p:cNvSpPr txBox="1"/>
          <p:nvPr/>
        </p:nvSpPr>
        <p:spPr>
          <a:xfrm>
            <a:off x="5516754" y="6419686"/>
            <a:ext cx="2884296" cy="261610"/>
          </a:xfrm>
          <a:prstGeom prst="rect">
            <a:avLst/>
          </a:prstGeom>
          <a:noFill/>
        </p:spPr>
        <p:txBody>
          <a:bodyPr wrap="square" rtlCol="0">
            <a:spAutoFit/>
          </a:bodyPr>
          <a:lstStyle/>
          <a:p>
            <a:pPr algn="r"/>
            <a:r>
              <a:rPr lang="en-US" sz="1100" dirty="0">
                <a:solidFill>
                  <a:schemeClr val="tx1">
                    <a:lumMod val="50000"/>
                    <a:lumOff val="50000"/>
                  </a:schemeClr>
                </a:solidFill>
                <a:latin typeface="Century Gothic" panose="020B0502020202020204" pitchFamily="34" charset="0"/>
              </a:rPr>
              <a:t>CPHR CANADA | DEI RESEARCH</a:t>
            </a:r>
          </a:p>
        </p:txBody>
      </p:sp>
      <p:sp>
        <p:nvSpPr>
          <p:cNvPr id="4" name="TextBox 3">
            <a:extLst>
              <a:ext uri="{FF2B5EF4-FFF2-40B4-BE49-F238E27FC236}">
                <a16:creationId xmlns:a16="http://schemas.microsoft.com/office/drawing/2014/main" id="{ABC811C5-666A-0CC6-A3F5-21C9EE3279FF}"/>
              </a:ext>
            </a:extLst>
          </p:cNvPr>
          <p:cNvSpPr txBox="1"/>
          <p:nvPr/>
        </p:nvSpPr>
        <p:spPr>
          <a:xfrm>
            <a:off x="5399076" y="2250691"/>
            <a:ext cx="3113191" cy="646331"/>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The risk of homogeneity – group think</a:t>
            </a:r>
          </a:p>
        </p:txBody>
      </p:sp>
      <p:grpSp>
        <p:nvGrpSpPr>
          <p:cNvPr id="44" name="Group 43">
            <a:extLst>
              <a:ext uri="{FF2B5EF4-FFF2-40B4-BE49-F238E27FC236}">
                <a16:creationId xmlns:a16="http://schemas.microsoft.com/office/drawing/2014/main" id="{A264F9F9-6E27-3580-10B0-CA04A0934DE9}"/>
              </a:ext>
            </a:extLst>
          </p:cNvPr>
          <p:cNvGrpSpPr/>
          <p:nvPr/>
        </p:nvGrpSpPr>
        <p:grpSpPr>
          <a:xfrm>
            <a:off x="4163642" y="2114123"/>
            <a:ext cx="1377700" cy="886508"/>
            <a:chOff x="3998184" y="1606341"/>
            <a:chExt cx="1377700" cy="886508"/>
          </a:xfrm>
        </p:grpSpPr>
        <p:sp>
          <p:nvSpPr>
            <p:cNvPr id="6" name="Oval 5">
              <a:extLst>
                <a:ext uri="{FF2B5EF4-FFF2-40B4-BE49-F238E27FC236}">
                  <a16:creationId xmlns:a16="http://schemas.microsoft.com/office/drawing/2014/main" id="{9459AF51-945C-EE87-26CF-8CECCDEAF631}"/>
                </a:ext>
              </a:extLst>
            </p:cNvPr>
            <p:cNvSpPr/>
            <p:nvPr/>
          </p:nvSpPr>
          <p:spPr>
            <a:xfrm>
              <a:off x="4257252" y="1606341"/>
              <a:ext cx="886508" cy="88650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270E2DE-105E-D45E-11DA-0B921B1D985B}"/>
                </a:ext>
              </a:extLst>
            </p:cNvPr>
            <p:cNvSpPr txBox="1"/>
            <p:nvPr/>
          </p:nvSpPr>
          <p:spPr>
            <a:xfrm>
              <a:off x="3998184" y="1774210"/>
              <a:ext cx="1377700" cy="584775"/>
            </a:xfrm>
            <a:prstGeom prst="rect">
              <a:avLst/>
            </a:prstGeom>
            <a:noFill/>
          </p:spPr>
          <p:txBody>
            <a:bodyPr wrap="square" rtlCol="0">
              <a:spAutoFit/>
            </a:bodyPr>
            <a:lstStyle/>
            <a:p>
              <a:pPr algn="ctr"/>
              <a:r>
                <a:rPr lang="en-US" sz="3200" b="1" dirty="0">
                  <a:solidFill>
                    <a:schemeClr val="bg1"/>
                  </a:solidFill>
                </a:rPr>
                <a:t>69%</a:t>
              </a:r>
            </a:p>
          </p:txBody>
        </p:sp>
      </p:grpSp>
      <p:grpSp>
        <p:nvGrpSpPr>
          <p:cNvPr id="43" name="Group 42">
            <a:extLst>
              <a:ext uri="{FF2B5EF4-FFF2-40B4-BE49-F238E27FC236}">
                <a16:creationId xmlns:a16="http://schemas.microsoft.com/office/drawing/2014/main" id="{4201BAC3-E9FD-43F4-30F9-C1DECAABD296}"/>
              </a:ext>
            </a:extLst>
          </p:cNvPr>
          <p:cNvGrpSpPr/>
          <p:nvPr/>
        </p:nvGrpSpPr>
        <p:grpSpPr>
          <a:xfrm>
            <a:off x="4163642" y="3153147"/>
            <a:ext cx="1377700" cy="886508"/>
            <a:chOff x="4011656" y="2729563"/>
            <a:chExt cx="1377700" cy="886508"/>
          </a:xfrm>
        </p:grpSpPr>
        <p:sp>
          <p:nvSpPr>
            <p:cNvPr id="7" name="Oval 6">
              <a:extLst>
                <a:ext uri="{FF2B5EF4-FFF2-40B4-BE49-F238E27FC236}">
                  <a16:creationId xmlns:a16="http://schemas.microsoft.com/office/drawing/2014/main" id="{A4C2242F-AD2F-CBAE-3E2B-E8213D1F4067}"/>
                </a:ext>
              </a:extLst>
            </p:cNvPr>
            <p:cNvSpPr/>
            <p:nvPr/>
          </p:nvSpPr>
          <p:spPr>
            <a:xfrm>
              <a:off x="4243780" y="2729563"/>
              <a:ext cx="886508" cy="88650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70DB6E-372E-A09E-0C7D-6CECBB7BD901}"/>
                </a:ext>
              </a:extLst>
            </p:cNvPr>
            <p:cNvSpPr txBox="1"/>
            <p:nvPr/>
          </p:nvSpPr>
          <p:spPr>
            <a:xfrm>
              <a:off x="4011656" y="2890367"/>
              <a:ext cx="1377700" cy="584775"/>
            </a:xfrm>
            <a:prstGeom prst="rect">
              <a:avLst/>
            </a:prstGeom>
            <a:noFill/>
          </p:spPr>
          <p:txBody>
            <a:bodyPr wrap="square" rtlCol="0">
              <a:spAutoFit/>
            </a:bodyPr>
            <a:lstStyle/>
            <a:p>
              <a:pPr algn="ctr"/>
              <a:r>
                <a:rPr lang="en-US" sz="3200" b="1" dirty="0">
                  <a:solidFill>
                    <a:schemeClr val="bg1"/>
                  </a:solidFill>
                </a:rPr>
                <a:t>69%</a:t>
              </a:r>
            </a:p>
          </p:txBody>
        </p:sp>
      </p:grpSp>
      <p:grpSp>
        <p:nvGrpSpPr>
          <p:cNvPr id="42" name="Group 41">
            <a:extLst>
              <a:ext uri="{FF2B5EF4-FFF2-40B4-BE49-F238E27FC236}">
                <a16:creationId xmlns:a16="http://schemas.microsoft.com/office/drawing/2014/main" id="{C42BB3E5-CCB6-344E-EBE5-D59F43C202DA}"/>
              </a:ext>
            </a:extLst>
          </p:cNvPr>
          <p:cNvGrpSpPr/>
          <p:nvPr/>
        </p:nvGrpSpPr>
        <p:grpSpPr>
          <a:xfrm>
            <a:off x="4163642" y="4192170"/>
            <a:ext cx="1377700" cy="886508"/>
            <a:chOff x="4011656" y="4039770"/>
            <a:chExt cx="1377700" cy="886508"/>
          </a:xfrm>
        </p:grpSpPr>
        <p:sp>
          <p:nvSpPr>
            <p:cNvPr id="10" name="Oval 9">
              <a:extLst>
                <a:ext uri="{FF2B5EF4-FFF2-40B4-BE49-F238E27FC236}">
                  <a16:creationId xmlns:a16="http://schemas.microsoft.com/office/drawing/2014/main" id="{A378D699-1073-0322-FDC6-DA19AAC887C8}"/>
                </a:ext>
              </a:extLst>
            </p:cNvPr>
            <p:cNvSpPr/>
            <p:nvPr/>
          </p:nvSpPr>
          <p:spPr>
            <a:xfrm>
              <a:off x="4267273" y="4039770"/>
              <a:ext cx="886508" cy="88650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E2F35B-16FC-04E5-0BDE-16EB31E2DB33}"/>
                </a:ext>
              </a:extLst>
            </p:cNvPr>
            <p:cNvSpPr txBox="1"/>
            <p:nvPr/>
          </p:nvSpPr>
          <p:spPr>
            <a:xfrm>
              <a:off x="4011656" y="4174382"/>
              <a:ext cx="1377700" cy="584775"/>
            </a:xfrm>
            <a:prstGeom prst="rect">
              <a:avLst/>
            </a:prstGeom>
            <a:noFill/>
          </p:spPr>
          <p:txBody>
            <a:bodyPr wrap="square" rtlCol="0">
              <a:spAutoFit/>
            </a:bodyPr>
            <a:lstStyle/>
            <a:p>
              <a:pPr algn="ctr"/>
              <a:r>
                <a:rPr lang="en-US" sz="3200" b="1" dirty="0">
                  <a:solidFill>
                    <a:schemeClr val="bg1"/>
                  </a:solidFill>
                </a:rPr>
                <a:t>55%</a:t>
              </a:r>
            </a:p>
          </p:txBody>
        </p:sp>
      </p:grpSp>
      <p:sp>
        <p:nvSpPr>
          <p:cNvPr id="23" name="TextBox 22">
            <a:extLst>
              <a:ext uri="{FF2B5EF4-FFF2-40B4-BE49-F238E27FC236}">
                <a16:creationId xmlns:a16="http://schemas.microsoft.com/office/drawing/2014/main" id="{DBBB21D5-B33A-F288-D6F5-3687DCDC2EFA}"/>
              </a:ext>
            </a:extLst>
          </p:cNvPr>
          <p:cNvSpPr txBox="1"/>
          <p:nvPr/>
        </p:nvSpPr>
        <p:spPr>
          <a:xfrm>
            <a:off x="5399076" y="3248712"/>
            <a:ext cx="3267062" cy="646331"/>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Losing access to the best new talent</a:t>
            </a:r>
            <a:endParaRPr lang="en-US" sz="1100" i="1" dirty="0">
              <a:solidFill>
                <a:schemeClr val="tx1">
                  <a:lumMod val="50000"/>
                  <a:lumOff val="50000"/>
                </a:schemeClr>
              </a:solidFill>
              <a:latin typeface="Century Gothic" panose="020B0502020202020204" pitchFamily="34" charset="0"/>
            </a:endParaRPr>
          </a:p>
        </p:txBody>
      </p:sp>
      <p:sp>
        <p:nvSpPr>
          <p:cNvPr id="25" name="TextBox 24">
            <a:extLst>
              <a:ext uri="{FF2B5EF4-FFF2-40B4-BE49-F238E27FC236}">
                <a16:creationId xmlns:a16="http://schemas.microsoft.com/office/drawing/2014/main" id="{CEBA4069-C8B8-5764-EB8C-9ECE946BCA6F}"/>
              </a:ext>
            </a:extLst>
          </p:cNvPr>
          <p:cNvSpPr txBox="1"/>
          <p:nvPr/>
        </p:nvSpPr>
        <p:spPr>
          <a:xfrm>
            <a:off x="5404673" y="4312258"/>
            <a:ext cx="3267062" cy="646331"/>
          </a:xfrm>
          <a:prstGeom prst="rect">
            <a:avLst/>
          </a:prstGeom>
          <a:noFill/>
        </p:spPr>
        <p:txBody>
          <a:bodyPr wrap="square">
            <a:spAutoFit/>
          </a:bodyPr>
          <a:lstStyle/>
          <a:p>
            <a:r>
              <a:rPr lang="en-US" dirty="0">
                <a:solidFill>
                  <a:schemeClr val="tx1">
                    <a:lumMod val="50000"/>
                    <a:lumOff val="50000"/>
                  </a:schemeClr>
                </a:solidFill>
                <a:latin typeface="Century Gothic" panose="020B0502020202020204" pitchFamily="34" charset="0"/>
              </a:rPr>
              <a:t>Losing good current employees</a:t>
            </a:r>
          </a:p>
        </p:txBody>
      </p:sp>
      <p:sp>
        <p:nvSpPr>
          <p:cNvPr id="28" name="TextBox 27">
            <a:extLst>
              <a:ext uri="{FF2B5EF4-FFF2-40B4-BE49-F238E27FC236}">
                <a16:creationId xmlns:a16="http://schemas.microsoft.com/office/drawing/2014/main" id="{5CBCBDB2-BF22-C81D-9F87-F46E5FF7DC60}"/>
              </a:ext>
            </a:extLst>
          </p:cNvPr>
          <p:cNvSpPr txBox="1"/>
          <p:nvPr/>
        </p:nvSpPr>
        <p:spPr>
          <a:xfrm>
            <a:off x="1267957" y="5507669"/>
            <a:ext cx="7217281" cy="646331"/>
          </a:xfrm>
          <a:prstGeom prst="rect">
            <a:avLst/>
          </a:prstGeom>
          <a:noFill/>
        </p:spPr>
        <p:txBody>
          <a:bodyPr wrap="square">
            <a:spAutoFit/>
          </a:bodyPr>
          <a:lstStyle/>
          <a:p>
            <a:pPr>
              <a:spcAft>
                <a:spcPts val="600"/>
              </a:spcAft>
            </a:pPr>
            <a:r>
              <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Remind management that ignoring DEI </a:t>
            </a:r>
            <a:r>
              <a:rPr lang="en-US"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can mean losing access to the </a:t>
            </a:r>
            <a:r>
              <a:rPr lang="en-US" b="1"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skillsets </a:t>
            </a:r>
            <a:r>
              <a:rPr lang="en-US"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rPr>
              <a:t>of existing and prospective employees</a:t>
            </a:r>
            <a:endParaRPr lang="en-US" sz="1800" dirty="0">
              <a:solidFill>
                <a:schemeClr val="accent5">
                  <a:lumMod val="75000"/>
                </a:schemeClr>
              </a:solidFill>
              <a:latin typeface="Century Gothic" panose="020B0502020202020204" pitchFamily="34" charset="0"/>
              <a:ea typeface="Cambria" panose="0204050305040603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5303C16-7E4D-B034-62F1-8B3047EFDB91}"/>
              </a:ext>
            </a:extLst>
          </p:cNvPr>
          <p:cNvGrpSpPr/>
          <p:nvPr/>
        </p:nvGrpSpPr>
        <p:grpSpPr>
          <a:xfrm>
            <a:off x="658762" y="5537285"/>
            <a:ext cx="582909" cy="582909"/>
            <a:chOff x="4946727" y="5010714"/>
            <a:chExt cx="582909" cy="582909"/>
          </a:xfrm>
        </p:grpSpPr>
        <p:sp>
          <p:nvSpPr>
            <p:cNvPr id="62" name="Oval 61">
              <a:extLst>
                <a:ext uri="{FF2B5EF4-FFF2-40B4-BE49-F238E27FC236}">
                  <a16:creationId xmlns:a16="http://schemas.microsoft.com/office/drawing/2014/main" id="{803F7C06-DAAB-D098-464F-D9144471E4E7}"/>
                </a:ext>
              </a:extLst>
            </p:cNvPr>
            <p:cNvSpPr/>
            <p:nvPr/>
          </p:nvSpPr>
          <p:spPr>
            <a:xfrm>
              <a:off x="4946727" y="5010714"/>
              <a:ext cx="582909" cy="582909"/>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8255067-6F05-090A-3F2A-3B3557D44566}"/>
                </a:ext>
              </a:extLst>
            </p:cNvPr>
            <p:cNvGrpSpPr/>
            <p:nvPr/>
          </p:nvGrpSpPr>
          <p:grpSpPr>
            <a:xfrm>
              <a:off x="5078518" y="5068052"/>
              <a:ext cx="337049" cy="443871"/>
              <a:chOff x="2013799" y="4973638"/>
              <a:chExt cx="784272" cy="1032833"/>
            </a:xfrm>
          </p:grpSpPr>
          <p:sp>
            <p:nvSpPr>
              <p:cNvPr id="33" name="Freeform: Shape 32">
                <a:extLst>
                  <a:ext uri="{FF2B5EF4-FFF2-40B4-BE49-F238E27FC236}">
                    <a16:creationId xmlns:a16="http://schemas.microsoft.com/office/drawing/2014/main" id="{66D3E01C-2DAD-AF31-D6D9-CC1A636861A1}"/>
                  </a:ext>
                </a:extLst>
              </p:cNvPr>
              <p:cNvSpPr/>
              <p:nvPr/>
            </p:nvSpPr>
            <p:spPr>
              <a:xfrm flipV="1">
                <a:off x="2161687" y="5197334"/>
                <a:ext cx="476250" cy="666143"/>
              </a:xfrm>
              <a:custGeom>
                <a:avLst/>
                <a:gdLst>
                  <a:gd name="connsiteX0" fmla="*/ 238125 w 476250"/>
                  <a:gd name="connsiteY0" fmla="*/ 666143 h 666143"/>
                  <a:gd name="connsiteX1" fmla="*/ 476250 w 476250"/>
                  <a:gd name="connsiteY1" fmla="*/ 428018 h 666143"/>
                  <a:gd name="connsiteX2" fmla="*/ 423336 w 476250"/>
                  <a:gd name="connsiteY2" fmla="*/ 294315 h 666143"/>
                  <a:gd name="connsiteX3" fmla="*/ 421294 w 476250"/>
                  <a:gd name="connsiteY3" fmla="*/ 292200 h 666143"/>
                  <a:gd name="connsiteX4" fmla="*/ 382373 w 476250"/>
                  <a:gd name="connsiteY4" fmla="*/ 232185 h 666143"/>
                  <a:gd name="connsiteX5" fmla="*/ 315446 w 476250"/>
                  <a:gd name="connsiteY5" fmla="*/ 0 h 666143"/>
                  <a:gd name="connsiteX6" fmla="*/ 160804 w 476250"/>
                  <a:gd name="connsiteY6" fmla="*/ 0 h 666143"/>
                  <a:gd name="connsiteX7" fmla="*/ 89630 w 476250"/>
                  <a:gd name="connsiteY7" fmla="*/ 230399 h 666143"/>
                  <a:gd name="connsiteX8" fmla="*/ 56990 w 476250"/>
                  <a:gd name="connsiteY8" fmla="*/ 285041 h 666143"/>
                  <a:gd name="connsiteX9" fmla="*/ 47364 w 476250"/>
                  <a:gd name="connsiteY9" fmla="*/ 295585 h 666143"/>
                  <a:gd name="connsiteX10" fmla="*/ 0 w 476250"/>
                  <a:gd name="connsiteY10" fmla="*/ 428018 h 666143"/>
                  <a:gd name="connsiteX11" fmla="*/ 238125 w 476250"/>
                  <a:gd name="connsiteY11" fmla="*/ 666143 h 6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666143">
                    <a:moveTo>
                      <a:pt x="238125" y="666143"/>
                    </a:moveTo>
                    <a:cubicBezTo>
                      <a:pt x="369638" y="666143"/>
                      <a:pt x="476250" y="559531"/>
                      <a:pt x="476250" y="428018"/>
                    </a:cubicBezTo>
                    <a:cubicBezTo>
                      <a:pt x="476250" y="378701"/>
                      <a:pt x="454726" y="332584"/>
                      <a:pt x="423336" y="294315"/>
                    </a:cubicBezTo>
                    <a:lnTo>
                      <a:pt x="421294" y="292200"/>
                    </a:lnTo>
                    <a:lnTo>
                      <a:pt x="382373" y="232185"/>
                    </a:lnTo>
                    <a:cubicBezTo>
                      <a:pt x="354969" y="185151"/>
                      <a:pt x="330112" y="122937"/>
                      <a:pt x="315446" y="0"/>
                    </a:cubicBezTo>
                    <a:lnTo>
                      <a:pt x="160804" y="0"/>
                    </a:lnTo>
                    <a:cubicBezTo>
                      <a:pt x="140476" y="120555"/>
                      <a:pt x="115619" y="182770"/>
                      <a:pt x="89630" y="230399"/>
                    </a:cubicBezTo>
                    <a:lnTo>
                      <a:pt x="56990" y="285041"/>
                    </a:lnTo>
                    <a:lnTo>
                      <a:pt x="47364" y="295585"/>
                    </a:lnTo>
                    <a:cubicBezTo>
                      <a:pt x="18563" y="333261"/>
                      <a:pt x="0" y="378701"/>
                      <a:pt x="0" y="428018"/>
                    </a:cubicBezTo>
                    <a:cubicBezTo>
                      <a:pt x="0" y="559531"/>
                      <a:pt x="106612" y="666143"/>
                      <a:pt x="238125" y="666143"/>
                    </a:cubicBezTo>
                    <a:close/>
                  </a:path>
                </a:pathLst>
              </a:custGeom>
              <a:solidFill>
                <a:schemeClr val="bg1"/>
              </a:solidFill>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4" name="Rectangle: Rounded Corners 33">
                <a:extLst>
                  <a:ext uri="{FF2B5EF4-FFF2-40B4-BE49-F238E27FC236}">
                    <a16:creationId xmlns:a16="http://schemas.microsoft.com/office/drawing/2014/main" id="{BAD43D84-D163-DBE1-EE42-D889761497D9}"/>
                  </a:ext>
                </a:extLst>
              </p:cNvPr>
              <p:cNvSpPr/>
              <p:nvPr/>
            </p:nvSpPr>
            <p:spPr>
              <a:xfrm flipV="1">
                <a:off x="2308372" y="5813114"/>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559A24D-78E6-847D-2AA6-A8E9A1CAAC5B}"/>
                  </a:ext>
                </a:extLst>
              </p:cNvPr>
              <p:cNvSpPr/>
              <p:nvPr/>
            </p:nvSpPr>
            <p:spPr>
              <a:xfrm flipV="1">
                <a:off x="2308372" y="5861945"/>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FC22371-B603-E27A-A928-D4835A5BCA38}"/>
                  </a:ext>
                </a:extLst>
              </p:cNvPr>
              <p:cNvSpPr/>
              <p:nvPr/>
            </p:nvSpPr>
            <p:spPr>
              <a:xfrm flipV="1">
                <a:off x="2308372" y="5912652"/>
                <a:ext cx="182880" cy="45719"/>
              </a:xfrm>
              <a:prstGeom prst="roundRect">
                <a:avLst>
                  <a:gd name="adj"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75CCB666-4466-E20C-B917-5986A1C83893}"/>
                  </a:ext>
                </a:extLst>
              </p:cNvPr>
              <p:cNvSpPr/>
              <p:nvPr/>
            </p:nvSpPr>
            <p:spPr>
              <a:xfrm>
                <a:off x="2332054" y="5960752"/>
                <a:ext cx="135516" cy="45719"/>
              </a:xfrm>
              <a:prstGeom prst="round2SameRect">
                <a:avLst>
                  <a:gd name="adj1" fmla="val 0"/>
                  <a:gd name="adj2" fmla="val 5000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568BCEFD-7147-E68E-CAC0-668DFF32C1BC}"/>
                  </a:ext>
                </a:extLst>
              </p:cNvPr>
              <p:cNvCxnSpPr>
                <a:cxnSpLocks/>
              </p:cNvCxnSpPr>
              <p:nvPr/>
            </p:nvCxnSpPr>
            <p:spPr>
              <a:xfrm flipV="1">
                <a:off x="2399563" y="497363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E87E3A-AD1E-F283-BC7E-4C3092BDA9D2}"/>
                  </a:ext>
                </a:extLst>
              </p:cNvPr>
              <p:cNvCxnSpPr>
                <a:cxnSpLocks/>
              </p:cNvCxnSpPr>
              <p:nvPr/>
            </p:nvCxnSpPr>
            <p:spPr>
              <a:xfrm rot="1800000" flipV="1">
                <a:off x="2581299" y="50335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116CA0C-CCD7-D334-0D7E-370BEB6A9E6A}"/>
                  </a:ext>
                </a:extLst>
              </p:cNvPr>
              <p:cNvCxnSpPr>
                <a:cxnSpLocks/>
              </p:cNvCxnSpPr>
              <p:nvPr/>
            </p:nvCxnSpPr>
            <p:spPr>
              <a:xfrm rot="3600000" flipV="1">
                <a:off x="2726163" y="51317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F219D1AD-5699-EDE7-1BFC-773A87A6B96C}"/>
                  </a:ext>
                </a:extLst>
              </p:cNvPr>
              <p:cNvGrpSpPr/>
              <p:nvPr/>
            </p:nvGrpSpPr>
            <p:grpSpPr>
              <a:xfrm flipH="1">
                <a:off x="2013799" y="5015330"/>
                <a:ext cx="216772" cy="170139"/>
                <a:chOff x="2733699" y="5185948"/>
                <a:chExt cx="216772" cy="170139"/>
              </a:xfrm>
            </p:grpSpPr>
            <p:cxnSp>
              <p:nvCxnSpPr>
                <p:cNvPr id="58" name="Straight Connector 57">
                  <a:extLst>
                    <a:ext uri="{FF2B5EF4-FFF2-40B4-BE49-F238E27FC236}">
                      <a16:creationId xmlns:a16="http://schemas.microsoft.com/office/drawing/2014/main" id="{099F954A-A1D2-B23C-8D0B-F7787A0A1EAE}"/>
                    </a:ext>
                  </a:extLst>
                </p:cNvPr>
                <p:cNvCxnSpPr>
                  <a:cxnSpLocks/>
                </p:cNvCxnSpPr>
                <p:nvPr/>
              </p:nvCxnSpPr>
              <p:spPr>
                <a:xfrm rot="1800000" flipV="1">
                  <a:off x="2733699" y="518594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EDE9C39-E9BA-9372-23F7-6C932F4C82F1}"/>
                    </a:ext>
                  </a:extLst>
                </p:cNvPr>
                <p:cNvCxnSpPr>
                  <a:cxnSpLocks/>
                </p:cNvCxnSpPr>
                <p:nvPr/>
              </p:nvCxnSpPr>
              <p:spPr>
                <a:xfrm rot="3600000" flipV="1">
                  <a:off x="2878563" y="5284178"/>
                  <a:ext cx="0" cy="143817"/>
                </a:xfrm>
                <a:prstGeom prst="line">
                  <a:avLst/>
                </a:prstGeom>
                <a:ln w="9525"/>
                <a:effectLst/>
              </p:spPr>
              <p:style>
                <a:lnRef idx="2">
                  <a:schemeClr val="accent1"/>
                </a:lnRef>
                <a:fillRef idx="0">
                  <a:schemeClr val="accent1"/>
                </a:fillRef>
                <a:effectRef idx="1">
                  <a:schemeClr val="accent1"/>
                </a:effectRef>
                <a:fontRef idx="minor">
                  <a:schemeClr val="tx1"/>
                </a:fontRef>
              </p:style>
            </p:cxnSp>
          </p:grpSp>
        </p:grpSp>
      </p:grpSp>
      <p:cxnSp>
        <p:nvCxnSpPr>
          <p:cNvPr id="29" name="Straight Connector 28">
            <a:extLst>
              <a:ext uri="{FF2B5EF4-FFF2-40B4-BE49-F238E27FC236}">
                <a16:creationId xmlns:a16="http://schemas.microsoft.com/office/drawing/2014/main" id="{B0218C51-2A7F-6BFF-3E96-406B3F70C40B}"/>
              </a:ext>
            </a:extLst>
          </p:cNvPr>
          <p:cNvCxnSpPr>
            <a:cxnSpLocks/>
          </p:cNvCxnSpPr>
          <p:nvPr/>
        </p:nvCxnSpPr>
        <p:spPr>
          <a:xfrm>
            <a:off x="571500" y="5273826"/>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8A09AF2-DA17-5A26-BA8E-60A2069E6F71}"/>
              </a:ext>
            </a:extLst>
          </p:cNvPr>
          <p:cNvSpPr txBox="1"/>
          <p:nvPr/>
        </p:nvSpPr>
        <p:spPr>
          <a:xfrm>
            <a:off x="4422711" y="1442214"/>
            <a:ext cx="4380812" cy="584775"/>
          </a:xfrm>
          <a:prstGeom prst="rect">
            <a:avLst/>
          </a:prstGeom>
          <a:noFill/>
        </p:spPr>
        <p:txBody>
          <a:bodyPr wrap="square" rtlCol="0">
            <a:spAutoFit/>
          </a:bodyPr>
          <a:lstStyle/>
          <a:p>
            <a:r>
              <a:rPr lang="en-US" sz="1600" b="1" i="1" dirty="0">
                <a:solidFill>
                  <a:schemeClr val="tx1">
                    <a:lumMod val="50000"/>
                    <a:lumOff val="50000"/>
                  </a:schemeClr>
                </a:solidFill>
                <a:latin typeface="Times New Roman" panose="02020603050405020304" pitchFamily="18" charset="0"/>
                <a:cs typeface="Times New Roman" panose="02020603050405020304" pitchFamily="18" charset="0"/>
              </a:rPr>
              <a:t>HR professionals in Eastern Canada say the threats of not addressing DEI include:</a:t>
            </a:r>
          </a:p>
        </p:txBody>
      </p:sp>
      <p:cxnSp>
        <p:nvCxnSpPr>
          <p:cNvPr id="45" name="Straight Connector 44">
            <a:extLst>
              <a:ext uri="{FF2B5EF4-FFF2-40B4-BE49-F238E27FC236}">
                <a16:creationId xmlns:a16="http://schemas.microsoft.com/office/drawing/2014/main" id="{BFDADBF4-2EF5-1B37-3741-F09A9A995918}"/>
              </a:ext>
            </a:extLst>
          </p:cNvPr>
          <p:cNvCxnSpPr>
            <a:cxnSpLocks/>
          </p:cNvCxnSpPr>
          <p:nvPr/>
        </p:nvCxnSpPr>
        <p:spPr>
          <a:xfrm>
            <a:off x="571500" y="6346812"/>
            <a:ext cx="756285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61A364B-292E-BCD1-1331-6B8B76F3CCA2}"/>
              </a:ext>
            </a:extLst>
          </p:cNvPr>
          <p:cNvCxnSpPr>
            <a:cxnSpLocks/>
          </p:cNvCxnSpPr>
          <p:nvPr/>
        </p:nvCxnSpPr>
        <p:spPr>
          <a:xfrm>
            <a:off x="3998926" y="1679642"/>
            <a:ext cx="0" cy="32466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EDD073D-F5C0-0D1B-54D3-589F2E1956EC}"/>
              </a:ext>
            </a:extLst>
          </p:cNvPr>
          <p:cNvSpPr txBox="1"/>
          <p:nvPr/>
        </p:nvSpPr>
        <p:spPr>
          <a:xfrm>
            <a:off x="587982" y="6456051"/>
            <a:ext cx="4816691" cy="369332"/>
          </a:xfrm>
          <a:prstGeom prst="rect">
            <a:avLst/>
          </a:prstGeom>
          <a:noFill/>
        </p:spPr>
        <p:txBody>
          <a:bodyPr wrap="square" rtlCol="0">
            <a:spAutoFit/>
          </a:bodyPr>
          <a:lstStyle/>
          <a:p>
            <a:r>
              <a:rPr lang="en-US" sz="900" dirty="0">
                <a:solidFill>
                  <a:schemeClr val="tx1">
                    <a:lumMod val="50000"/>
                    <a:lumOff val="50000"/>
                  </a:schemeClr>
                </a:solidFill>
              </a:rPr>
              <a:t>10. Which of the following do you see as the biggest threats if your organization does not address diversity equity and inclusion? </a:t>
            </a:r>
          </a:p>
        </p:txBody>
      </p:sp>
      <p:sp>
        <p:nvSpPr>
          <p:cNvPr id="55" name="TextBox 54">
            <a:extLst>
              <a:ext uri="{FF2B5EF4-FFF2-40B4-BE49-F238E27FC236}">
                <a16:creationId xmlns:a16="http://schemas.microsoft.com/office/drawing/2014/main" id="{33A76335-3CCA-34A5-8155-4225351EDDEC}"/>
              </a:ext>
            </a:extLst>
          </p:cNvPr>
          <p:cNvSpPr txBox="1"/>
          <p:nvPr/>
        </p:nvSpPr>
        <p:spPr>
          <a:xfrm>
            <a:off x="612536" y="3337590"/>
            <a:ext cx="3234907" cy="1725344"/>
          </a:xfrm>
          <a:prstGeom prst="rect">
            <a:avLst/>
          </a:prstGeom>
          <a:noFill/>
        </p:spPr>
        <p:txBody>
          <a:bodyPr wrap="square" rtlCol="0">
            <a:spAutoFit/>
          </a:bodyPr>
          <a:lstStyle/>
          <a:p>
            <a:pPr algn="ctr">
              <a:lnSpc>
                <a:spcPct val="120000"/>
              </a:lnSpc>
            </a:pPr>
            <a:r>
              <a:rPr lang="en-US" dirty="0">
                <a:solidFill>
                  <a:schemeClr val="tx1">
                    <a:lumMod val="50000"/>
                    <a:lumOff val="50000"/>
                  </a:schemeClr>
                </a:solidFill>
                <a:latin typeface="Times New Roman" panose="02020603050405020304" pitchFamily="18" charset="0"/>
                <a:cs typeface="Times New Roman" panose="02020603050405020304" pitchFamily="18" charset="0"/>
              </a:rPr>
              <a:t>Management may be surprised to learn that the greatest threat of ignoring DEI is not to reputation, but to core competencies and access to talent</a:t>
            </a:r>
          </a:p>
        </p:txBody>
      </p:sp>
    </p:spTree>
    <p:extLst>
      <p:ext uri="{BB962C8B-B14F-4D97-AF65-F5344CB8AC3E}">
        <p14:creationId xmlns:p14="http://schemas.microsoft.com/office/powerpoint/2010/main" val="2159984659"/>
      </p:ext>
    </p:extLst>
  </p:cSld>
  <p:clrMapOvr>
    <a:masterClrMapping/>
  </p:clrMapOvr>
</p:sld>
</file>

<file path=ppt/theme/theme1.xml><?xml version="1.0" encoding="utf-8"?>
<a:theme xmlns:a="http://schemas.openxmlformats.org/drawingml/2006/main" name="WSPS Powerpoint Theme 2013 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4">
    <a:dk1>
      <a:srgbClr val="3A4E4E"/>
    </a:dk1>
    <a:lt1>
      <a:sysClr val="window" lastClr="FFFFFF"/>
    </a:lt1>
    <a:dk2>
      <a:srgbClr val="3A4E4E"/>
    </a:dk2>
    <a:lt2>
      <a:srgbClr val="99CA3C"/>
    </a:lt2>
    <a:accent1>
      <a:srgbClr val="99CA3C"/>
    </a:accent1>
    <a:accent2>
      <a:srgbClr val="46C3D3"/>
    </a:accent2>
    <a:accent3>
      <a:srgbClr val="C3B600"/>
    </a:accent3>
    <a:accent4>
      <a:srgbClr val="00ACA1"/>
    </a:accent4>
    <a:accent5>
      <a:srgbClr val="F4DC00"/>
    </a:accent5>
    <a:accent6>
      <a:srgbClr val="FFFFFF"/>
    </a:accent6>
    <a:hlink>
      <a:srgbClr val="99CA3C"/>
    </a:hlink>
    <a:folHlink>
      <a:srgbClr val="FFFFFF"/>
    </a:folHlink>
  </a:clrScheme>
  <a:fontScheme name="Hall &amp; Partners">
    <a:majorFont>
      <a:latin typeface="Georgi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Lucida Sans"/>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4">
    <a:dk1>
      <a:srgbClr val="3A4E4E"/>
    </a:dk1>
    <a:lt1>
      <a:sysClr val="window" lastClr="FFFFFF"/>
    </a:lt1>
    <a:dk2>
      <a:srgbClr val="3A4E4E"/>
    </a:dk2>
    <a:lt2>
      <a:srgbClr val="99CA3C"/>
    </a:lt2>
    <a:accent1>
      <a:srgbClr val="99CA3C"/>
    </a:accent1>
    <a:accent2>
      <a:srgbClr val="46C3D3"/>
    </a:accent2>
    <a:accent3>
      <a:srgbClr val="C3B600"/>
    </a:accent3>
    <a:accent4>
      <a:srgbClr val="00ACA1"/>
    </a:accent4>
    <a:accent5>
      <a:srgbClr val="F4DC00"/>
    </a:accent5>
    <a:accent6>
      <a:srgbClr val="FFFFFF"/>
    </a:accent6>
    <a:hlink>
      <a:srgbClr val="99CA3C"/>
    </a:hlink>
    <a:folHlink>
      <a:srgbClr val="FFFFFF"/>
    </a:folHlink>
  </a:clrScheme>
  <a:fontScheme name="Hall &amp; Partners">
    <a:majorFont>
      <a:latin typeface="Georgi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Lucida Sans"/>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4">
    <a:dk1>
      <a:srgbClr val="3A4E4E"/>
    </a:dk1>
    <a:lt1>
      <a:sysClr val="window" lastClr="FFFFFF"/>
    </a:lt1>
    <a:dk2>
      <a:srgbClr val="3A4E4E"/>
    </a:dk2>
    <a:lt2>
      <a:srgbClr val="99CA3C"/>
    </a:lt2>
    <a:accent1>
      <a:srgbClr val="99CA3C"/>
    </a:accent1>
    <a:accent2>
      <a:srgbClr val="46C3D3"/>
    </a:accent2>
    <a:accent3>
      <a:srgbClr val="C3B600"/>
    </a:accent3>
    <a:accent4>
      <a:srgbClr val="00ACA1"/>
    </a:accent4>
    <a:accent5>
      <a:srgbClr val="F4DC00"/>
    </a:accent5>
    <a:accent6>
      <a:srgbClr val="FFFFFF"/>
    </a:accent6>
    <a:hlink>
      <a:srgbClr val="99CA3C"/>
    </a:hlink>
    <a:folHlink>
      <a:srgbClr val="FFFFFF"/>
    </a:folHlink>
  </a:clrScheme>
  <a:fontScheme name="Hall &amp; Partners">
    <a:majorFont>
      <a:latin typeface="Georgi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Lucida Sans"/>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34">
    <a:dk1>
      <a:srgbClr val="3A4E4E"/>
    </a:dk1>
    <a:lt1>
      <a:sysClr val="window" lastClr="FFFFFF"/>
    </a:lt1>
    <a:dk2>
      <a:srgbClr val="3A4E4E"/>
    </a:dk2>
    <a:lt2>
      <a:srgbClr val="99CA3C"/>
    </a:lt2>
    <a:accent1>
      <a:srgbClr val="99CA3C"/>
    </a:accent1>
    <a:accent2>
      <a:srgbClr val="46C3D3"/>
    </a:accent2>
    <a:accent3>
      <a:srgbClr val="C3B600"/>
    </a:accent3>
    <a:accent4>
      <a:srgbClr val="00ACA1"/>
    </a:accent4>
    <a:accent5>
      <a:srgbClr val="F4DC00"/>
    </a:accent5>
    <a:accent6>
      <a:srgbClr val="FFFFFF"/>
    </a:accent6>
    <a:hlink>
      <a:srgbClr val="99CA3C"/>
    </a:hlink>
    <a:folHlink>
      <a:srgbClr val="FFFFFF"/>
    </a:folHlink>
  </a:clrScheme>
  <a:fontScheme name="Hall &amp; Partners">
    <a:majorFont>
      <a:latin typeface="Georgi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Lucida Sans"/>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34">
    <a:dk1>
      <a:srgbClr val="3A4E4E"/>
    </a:dk1>
    <a:lt1>
      <a:sysClr val="window" lastClr="FFFFFF"/>
    </a:lt1>
    <a:dk2>
      <a:srgbClr val="3A4E4E"/>
    </a:dk2>
    <a:lt2>
      <a:srgbClr val="99CA3C"/>
    </a:lt2>
    <a:accent1>
      <a:srgbClr val="99CA3C"/>
    </a:accent1>
    <a:accent2>
      <a:srgbClr val="46C3D3"/>
    </a:accent2>
    <a:accent3>
      <a:srgbClr val="C3B600"/>
    </a:accent3>
    <a:accent4>
      <a:srgbClr val="00ACA1"/>
    </a:accent4>
    <a:accent5>
      <a:srgbClr val="F4DC00"/>
    </a:accent5>
    <a:accent6>
      <a:srgbClr val="FFFFFF"/>
    </a:accent6>
    <a:hlink>
      <a:srgbClr val="99CA3C"/>
    </a:hlink>
    <a:folHlink>
      <a:srgbClr val="FFFFFF"/>
    </a:folHlink>
  </a:clrScheme>
  <a:fontScheme name="Hall &amp; Partners">
    <a:majorFont>
      <a:latin typeface="Georgi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Lucida Sans"/>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34">
    <a:dk1>
      <a:srgbClr val="3A4E4E"/>
    </a:dk1>
    <a:lt1>
      <a:sysClr val="window" lastClr="FFFFFF"/>
    </a:lt1>
    <a:dk2>
      <a:srgbClr val="3A4E4E"/>
    </a:dk2>
    <a:lt2>
      <a:srgbClr val="99CA3C"/>
    </a:lt2>
    <a:accent1>
      <a:srgbClr val="99CA3C"/>
    </a:accent1>
    <a:accent2>
      <a:srgbClr val="46C3D3"/>
    </a:accent2>
    <a:accent3>
      <a:srgbClr val="C3B600"/>
    </a:accent3>
    <a:accent4>
      <a:srgbClr val="00ACA1"/>
    </a:accent4>
    <a:accent5>
      <a:srgbClr val="F4DC00"/>
    </a:accent5>
    <a:accent6>
      <a:srgbClr val="FFFFFF"/>
    </a:accent6>
    <a:hlink>
      <a:srgbClr val="99CA3C"/>
    </a:hlink>
    <a:folHlink>
      <a:srgbClr val="FFFFFF"/>
    </a:folHlink>
  </a:clrScheme>
  <a:fontScheme name="Hall &amp; Partners">
    <a:majorFont>
      <a:latin typeface="Georgi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Lucida Sans"/>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34">
    <a:dk1>
      <a:srgbClr val="3A4E4E"/>
    </a:dk1>
    <a:lt1>
      <a:sysClr val="window" lastClr="FFFFFF"/>
    </a:lt1>
    <a:dk2>
      <a:srgbClr val="3A4E4E"/>
    </a:dk2>
    <a:lt2>
      <a:srgbClr val="99CA3C"/>
    </a:lt2>
    <a:accent1>
      <a:srgbClr val="99CA3C"/>
    </a:accent1>
    <a:accent2>
      <a:srgbClr val="46C3D3"/>
    </a:accent2>
    <a:accent3>
      <a:srgbClr val="C3B600"/>
    </a:accent3>
    <a:accent4>
      <a:srgbClr val="00ACA1"/>
    </a:accent4>
    <a:accent5>
      <a:srgbClr val="F4DC00"/>
    </a:accent5>
    <a:accent6>
      <a:srgbClr val="FFFFFF"/>
    </a:accent6>
    <a:hlink>
      <a:srgbClr val="99CA3C"/>
    </a:hlink>
    <a:folHlink>
      <a:srgbClr val="FFFFFF"/>
    </a:folHlink>
  </a:clrScheme>
  <a:fontScheme name="Hall &amp; Partners">
    <a:majorFont>
      <a:latin typeface="Georgi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Lucida Sans"/>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11E4A8B128E74E8639E01B383FB6ED" ma:contentTypeVersion="1" ma:contentTypeDescription="Create a new document." ma:contentTypeScope="" ma:versionID="230fa7783c8b8ae2291a9dd03385bec3">
  <xsd:schema xmlns:xsd="http://www.w3.org/2001/XMLSchema" xmlns:xs="http://www.w3.org/2001/XMLSchema" xmlns:p="http://schemas.microsoft.com/office/2006/metadata/properties" xmlns:ns2="43ca2e31-04ce-4f52-b032-b4b022d6353c" xmlns:ns3="fbbcdb0e-d84e-4c09-b8a6-82e86fd0794a" xmlns:ns4="http://schemas.microsoft.com/sharepoint/v4" targetNamespace="http://schemas.microsoft.com/office/2006/metadata/properties" ma:root="true" ma:fieldsID="5e22c10cecdf7e6cf0c0dc54e7878ad3" ns2:_="" ns3:_="" ns4:_="">
    <xsd:import namespace="43ca2e31-04ce-4f52-b032-b4b022d6353c"/>
    <xsd:import namespace="fbbcdb0e-d84e-4c09-b8a6-82e86fd0794a"/>
    <xsd:import namespace="http://schemas.microsoft.com/sharepoint/v4"/>
    <xsd:element name="properties">
      <xsd:complexType>
        <xsd:sequence>
          <xsd:element name="documentManagement">
            <xsd:complexType>
              <xsd:all>
                <xsd:element ref="ns2:Category" minOccurs="0"/>
                <xsd:element ref="ns3:Document_x0020_Review_x0020_Date"/>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a2e31-04ce-4f52-b032-b4b022d6353c" elementFormDefault="qualified">
    <xsd:import namespace="http://schemas.microsoft.com/office/2006/documentManagement/types"/>
    <xsd:import namespace="http://schemas.microsoft.com/office/infopath/2007/PartnerControls"/>
    <xsd:element name="Category" ma:index="2" nillable="true" ma:displayName="Category" ma:description="Select only for branded templates." ma:format="Dropdown" ma:indexed="true" ma:internalName="Category">
      <xsd:simpleType>
        <xsd:restriction base="dms:Choice">
          <xsd:enumeration value="Business Card"/>
          <xsd:enumeration value="Consulting Report"/>
          <xsd:enumeration value="Corporate Folder"/>
          <xsd:enumeration value="Email Signature"/>
          <xsd:enumeration value="Fax"/>
          <xsd:enumeration value="Letterhead"/>
          <xsd:enumeration value="Note Pad"/>
          <xsd:enumeration value="PowerPoint"/>
        </xsd:restriction>
      </xsd:simpleType>
    </xsd:element>
  </xsd:schema>
  <xsd:schema xmlns:xsd="http://www.w3.org/2001/XMLSchema" xmlns:xs="http://www.w3.org/2001/XMLSchema" xmlns:dms="http://schemas.microsoft.com/office/2006/documentManagement/types" xmlns:pc="http://schemas.microsoft.com/office/infopath/2007/PartnerControls" targetNamespace="fbbcdb0e-d84e-4c09-b8a6-82e86fd0794a" elementFormDefault="qualified">
    <xsd:import namespace="http://schemas.microsoft.com/office/2006/documentManagement/types"/>
    <xsd:import namespace="http://schemas.microsoft.com/office/infopath/2007/PartnerControls"/>
    <xsd:element name="Document_x0020_Review_x0020_Date" ma:index="3" ma:displayName="Review Date" ma:format="DateOnly" ma:internalName="Document_x0020_Review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IconOverlay xmlns="http://schemas.microsoft.com/sharepoint/v4" xsi:nil="true"/>
    <Category xmlns="43ca2e31-04ce-4f52-b032-b4b022d6353c">PowerPoint</Category>
    <Document_x0020_Review_x0020_Date xmlns="fbbcdb0e-d84e-4c09-b8a6-82e86fd0794a">2014-04-16T04:00:00+00:00</Document_x0020_Review_x0020_Date>
  </documentManagement>
</p:properties>
</file>

<file path=customXml/itemProps1.xml><?xml version="1.0" encoding="utf-8"?>
<ds:datastoreItem xmlns:ds="http://schemas.openxmlformats.org/officeDocument/2006/customXml" ds:itemID="{DB5FDD17-1371-4264-80E0-7372FFCAF340}">
  <ds:schemaRefs>
    <ds:schemaRef ds:uri="http://schemas.microsoft.com/sharepoint/v3/contenttype/forms"/>
  </ds:schemaRefs>
</ds:datastoreItem>
</file>

<file path=customXml/itemProps2.xml><?xml version="1.0" encoding="utf-8"?>
<ds:datastoreItem xmlns:ds="http://schemas.openxmlformats.org/officeDocument/2006/customXml" ds:itemID="{D2477AE3-9B1C-4FC6-88E4-EE05FC48A2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ca2e31-04ce-4f52-b032-b4b022d6353c"/>
    <ds:schemaRef ds:uri="fbbcdb0e-d84e-4c09-b8a6-82e86fd0794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3F7C6C-8B9D-4547-BBA8-076B497292AD}">
  <ds:schemaRefs>
    <ds:schemaRef ds:uri="fbbcdb0e-d84e-4c09-b8a6-82e86fd0794a"/>
    <ds:schemaRef ds:uri="http://www.w3.org/XML/1998/namespace"/>
    <ds:schemaRef ds:uri="http://purl.org/dc/dcmitype/"/>
    <ds:schemaRef ds:uri="http://purl.org/dc/elements/1.1/"/>
    <ds:schemaRef ds:uri="43ca2e31-04ce-4f52-b032-b4b022d6353c"/>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emplate/>
  <TotalTime>96003</TotalTime>
  <Words>4341</Words>
  <Application>Microsoft Office PowerPoint</Application>
  <PresentationFormat>On-screen Show (4:3)</PresentationFormat>
  <Paragraphs>452</Paragraphs>
  <Slides>32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Cambria</vt:lpstr>
      <vt:lpstr>Century Gothic</vt:lpstr>
      <vt:lpstr>Times New Roman</vt:lpstr>
      <vt:lpstr>Wingdings</vt:lpstr>
      <vt:lpstr>WSPS Powerpoint Theme 2013 C</vt:lpstr>
      <vt:lpstr>PowerPoint Presentation</vt:lpstr>
      <vt:lpstr>PowerPoint Presentation</vt:lpstr>
      <vt:lpstr>PowerPoint Presentation</vt:lpstr>
      <vt:lpstr>PowerPoint Presentation</vt:lpstr>
      <vt:lpstr>SENIOR LEADERSHIP STRUCTURE: Diversity in senior leadership</vt:lpstr>
      <vt:lpstr>PowerPoint Presentation</vt:lpstr>
      <vt:lpstr>INSIGHTS:  Eastern Canada</vt:lpstr>
      <vt:lpstr>WHY DEI? Part I: The UPSIDE of Investing in DEI</vt:lpstr>
      <vt:lpstr>WHY DEI? Part II: The DOWNSIDE of Ignoring DEI</vt:lpstr>
      <vt:lpstr>BEST PRACTICES How to Implement an Effective DEI Strategy</vt:lpstr>
      <vt:lpstr>BEST PRACTICES Effecting Change</vt:lpstr>
      <vt:lpstr>BEST PRACTICES How to Signal Real Change</vt:lpstr>
      <vt:lpstr>ROLE OF LEADERSHIP: Accountability</vt:lpstr>
      <vt:lpstr>RETENTION: Retaining Talent</vt:lpstr>
      <vt:lpstr>RETENTION : Retaining Key People</vt:lpstr>
      <vt:lpstr>PowerPoint Presentation</vt:lpstr>
      <vt:lpstr>BENEFITS OF DEI: Organizational Benefits</vt:lpstr>
      <vt:lpstr>BENEFITS OF DEI: Best Practices Keys to Implementation</vt:lpstr>
      <vt:lpstr>BENEFITS OF DEI: Best Practices Strategies for Bringing Change</vt:lpstr>
      <vt:lpstr>BENEFITS OF DEI: Perceived Threats of Failing to Address DEI</vt:lpstr>
      <vt:lpstr>PowerPoint Presentation</vt:lpstr>
      <vt:lpstr>ROLE OF LEADERSHIP Makeup of organization</vt:lpstr>
      <vt:lpstr>ROLE OF LEADERSHIP: Current State of Engagement</vt:lpstr>
      <vt:lpstr>ROLE OF LEADERSHIP: Accountability for DEI</vt:lpstr>
      <vt:lpstr>PowerPoint Presentation</vt:lpstr>
      <vt:lpstr>RECRUITMENT: Attracting a Diverse Candidate Pool: Top 5</vt:lpstr>
      <vt:lpstr>RECRUITMENT: Retaining Talent from Marginalized Communities</vt:lpstr>
      <vt:lpstr>RETENTION: Reasons for Leaving</vt:lpstr>
      <vt:lpstr>PowerPoint Presentation</vt:lpstr>
      <vt:lpstr>CORPORATE CULTURE: Engagement Discrimination in the Workplace</vt:lpstr>
      <vt:lpstr>CORPORATE CULTURE: Engagement Impact on Sentiment of DEI Efforts </vt:lpstr>
      <vt:lpstr>CORPORATE CULTURE: Retaining Key People</vt:lpstr>
    </vt:vector>
  </TitlesOfParts>
  <Company>IAPA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WSPS PowerPoint Template - updated June 2013</dc:title>
  <dc:creator>Marie Vecera</dc:creator>
  <cp:lastModifiedBy>Elisabeth Sageev</cp:lastModifiedBy>
  <cp:revision>1247</cp:revision>
  <cp:lastPrinted>2022-09-12T17:42:14Z</cp:lastPrinted>
  <dcterms:created xsi:type="dcterms:W3CDTF">2013-04-03T19:53:46Z</dcterms:created>
  <dcterms:modified xsi:type="dcterms:W3CDTF">2023-04-13T20:26:21Z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0x0101009E11E4A8B128E74E8639E01B383FB6ED</vt:lpwstr>
  </property>
</Properties>
</file>